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8" r:id="rId4"/>
    <p:sldId id="266" r:id="rId5"/>
    <p:sldId id="276" r:id="rId6"/>
    <p:sldId id="279" r:id="rId7"/>
    <p:sldId id="280" r:id="rId8"/>
    <p:sldId id="282" r:id="rId9"/>
    <p:sldId id="277" r:id="rId10"/>
    <p:sldId id="274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23"/>
    <p:restoredTop sz="96327"/>
  </p:normalViewPr>
  <p:slideViewPr>
    <p:cSldViewPr snapToGrid="0" snapToObjects="1">
      <p:cViewPr>
        <p:scale>
          <a:sx n="92" d="100"/>
          <a:sy n="92" d="100"/>
        </p:scale>
        <p:origin x="-160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F230B9-EA84-6247-B686-C41AACE5BD5D}" type="doc">
      <dgm:prSet loTypeId="urn:microsoft.com/office/officeart/2005/8/layout/chevron2" loCatId="process" qsTypeId="urn:microsoft.com/office/officeart/2005/8/quickstyle/3d1" qsCatId="3D" csTypeId="urn:microsoft.com/office/officeart/2005/8/colors/accent1_3" csCatId="accent1" phldr="1"/>
      <dgm:spPr/>
      <dgm:t>
        <a:bodyPr/>
        <a:lstStyle/>
        <a:p>
          <a:endParaRPr lang="en-GB"/>
        </a:p>
      </dgm:t>
    </dgm:pt>
    <dgm:pt modelId="{F7E7291A-CA08-C148-9A9B-D2B3A9A3D178}">
      <dgm:prSet/>
      <dgm:spPr/>
      <dgm:t>
        <a:bodyPr/>
        <a:lstStyle/>
        <a:p>
          <a:r>
            <a:rPr lang="en-US" dirty="0"/>
            <a:t>Homophily</a:t>
          </a:r>
          <a:endParaRPr lang="en-GB" dirty="0"/>
        </a:p>
      </dgm:t>
    </dgm:pt>
    <dgm:pt modelId="{8817FADB-4FA2-2546-9FA8-D8DC2196C286}" type="parTrans" cxnId="{034F853B-E3BE-7640-930F-1322357D7251}">
      <dgm:prSet/>
      <dgm:spPr/>
      <dgm:t>
        <a:bodyPr/>
        <a:lstStyle/>
        <a:p>
          <a:endParaRPr lang="en-GB"/>
        </a:p>
      </dgm:t>
    </dgm:pt>
    <dgm:pt modelId="{8E9556E7-0AEA-F04C-9669-0A0F07DA8360}" type="sibTrans" cxnId="{034F853B-E3BE-7640-930F-1322357D7251}">
      <dgm:prSet/>
      <dgm:spPr/>
      <dgm:t>
        <a:bodyPr/>
        <a:lstStyle/>
        <a:p>
          <a:endParaRPr lang="en-GB"/>
        </a:p>
      </dgm:t>
    </dgm:pt>
    <dgm:pt modelId="{13E18CEF-B707-AD41-AE6A-549FCFDAC197}">
      <dgm:prSet custT="1"/>
      <dgm:spPr/>
      <dgm:t>
        <a:bodyPr/>
        <a:lstStyle/>
        <a:p>
          <a:pPr>
            <a:buFont typeface="Wingdings" pitchFamily="2" charset="2"/>
            <a:buChar char="ü"/>
          </a:pPr>
          <a:r>
            <a:rPr lang="en-US" sz="2800" dirty="0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Manager and Player share same Nationality. </a:t>
          </a:r>
          <a:endParaRPr lang="en-GB" sz="2800" dirty="0">
            <a:latin typeface="Microsoft Himalaya" pitchFamily="2" charset="0"/>
            <a:ea typeface="Microsoft Himalaya" pitchFamily="2" charset="0"/>
            <a:cs typeface="Microsoft Himalaya" pitchFamily="2" charset="0"/>
          </a:endParaRPr>
        </a:p>
      </dgm:t>
    </dgm:pt>
    <dgm:pt modelId="{995882F1-BB2C-B04C-B227-99260E456F0E}" type="parTrans" cxnId="{7EE88F87-D9B0-1C4C-AA8A-13A1203E20C2}">
      <dgm:prSet/>
      <dgm:spPr/>
      <dgm:t>
        <a:bodyPr/>
        <a:lstStyle/>
        <a:p>
          <a:endParaRPr lang="en-GB"/>
        </a:p>
      </dgm:t>
    </dgm:pt>
    <dgm:pt modelId="{2B92FAF8-EC66-6B42-8186-2E87AE51E943}" type="sibTrans" cxnId="{7EE88F87-D9B0-1C4C-AA8A-13A1203E20C2}">
      <dgm:prSet/>
      <dgm:spPr/>
      <dgm:t>
        <a:bodyPr/>
        <a:lstStyle/>
        <a:p>
          <a:endParaRPr lang="en-GB"/>
        </a:p>
      </dgm:t>
    </dgm:pt>
    <dgm:pt modelId="{D0CC9E73-DC2B-7A4D-A28D-F706D636D772}">
      <dgm:prSet/>
      <dgm:spPr/>
      <dgm:t>
        <a:bodyPr/>
        <a:lstStyle/>
        <a:p>
          <a:r>
            <a:rPr lang="en-US"/>
            <a:t>Choice</a:t>
          </a:r>
          <a:endParaRPr lang="en-GB"/>
        </a:p>
      </dgm:t>
    </dgm:pt>
    <dgm:pt modelId="{7C1A3016-CB3F-9F45-A0F1-5960155BB4CA}" type="parTrans" cxnId="{B8C72020-6D4F-4A4D-84BA-204FA9D8FA0E}">
      <dgm:prSet/>
      <dgm:spPr/>
      <dgm:t>
        <a:bodyPr/>
        <a:lstStyle/>
        <a:p>
          <a:endParaRPr lang="en-GB"/>
        </a:p>
      </dgm:t>
    </dgm:pt>
    <dgm:pt modelId="{1A918F01-BFD3-2D42-86D8-88E7C670A055}" type="sibTrans" cxnId="{B8C72020-6D4F-4A4D-84BA-204FA9D8FA0E}">
      <dgm:prSet/>
      <dgm:spPr/>
      <dgm:t>
        <a:bodyPr/>
        <a:lstStyle/>
        <a:p>
          <a:endParaRPr lang="en-GB"/>
        </a:p>
      </dgm:t>
    </dgm:pt>
    <dgm:pt modelId="{C0D8037D-8784-7042-AD66-6FAF619B72E9}">
      <dgm:prSet custT="1"/>
      <dgm:spPr/>
      <dgm:t>
        <a:bodyPr/>
        <a:lstStyle/>
        <a:p>
          <a:pPr>
            <a:buFont typeface="Wingdings" pitchFamily="2" charset="2"/>
            <a:buChar char="ü"/>
          </a:pPr>
          <a:r>
            <a:rPr lang="en-GB" sz="2800" dirty="0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Transfer</a:t>
          </a:r>
          <a:r>
            <a:rPr lang="en-GB" sz="2800" baseline="0" dirty="0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 Decision stemming from same nationality.</a:t>
          </a:r>
          <a:endParaRPr lang="en-GB" sz="2800" dirty="0">
            <a:latin typeface="Microsoft Himalaya" pitchFamily="2" charset="0"/>
            <a:ea typeface="Microsoft Himalaya" pitchFamily="2" charset="0"/>
            <a:cs typeface="Microsoft Himalaya" pitchFamily="2" charset="0"/>
          </a:endParaRPr>
        </a:p>
      </dgm:t>
    </dgm:pt>
    <dgm:pt modelId="{5C0B5E1F-B6D1-4549-859E-5F58218BEC6C}" type="parTrans" cxnId="{8F9D0226-3567-D84B-8F25-C541F0D57CD4}">
      <dgm:prSet/>
      <dgm:spPr/>
      <dgm:t>
        <a:bodyPr/>
        <a:lstStyle/>
        <a:p>
          <a:endParaRPr lang="en-GB"/>
        </a:p>
      </dgm:t>
    </dgm:pt>
    <dgm:pt modelId="{385436FC-E05D-0943-BB3B-4FBD7CB48503}" type="sibTrans" cxnId="{8F9D0226-3567-D84B-8F25-C541F0D57CD4}">
      <dgm:prSet/>
      <dgm:spPr/>
      <dgm:t>
        <a:bodyPr/>
        <a:lstStyle/>
        <a:p>
          <a:endParaRPr lang="en-GB"/>
        </a:p>
      </dgm:t>
    </dgm:pt>
    <dgm:pt modelId="{22577704-6E53-E748-8EDF-B4ADAF43F725}">
      <dgm:prSet/>
      <dgm:spPr/>
      <dgm:t>
        <a:bodyPr/>
        <a:lstStyle/>
        <a:p>
          <a:r>
            <a:rPr lang="en-US" dirty="0"/>
            <a:t>Performance</a:t>
          </a:r>
          <a:endParaRPr lang="en-GB" dirty="0"/>
        </a:p>
      </dgm:t>
    </dgm:pt>
    <dgm:pt modelId="{37041588-C573-4E4A-A877-B2374516EA96}" type="parTrans" cxnId="{C965861F-40E0-A841-BDE6-26E1158030A2}">
      <dgm:prSet/>
      <dgm:spPr/>
      <dgm:t>
        <a:bodyPr/>
        <a:lstStyle/>
        <a:p>
          <a:endParaRPr lang="en-GB"/>
        </a:p>
      </dgm:t>
    </dgm:pt>
    <dgm:pt modelId="{2ACAA41C-05EB-CB4A-9512-1BDE3F00AFB6}" type="sibTrans" cxnId="{C965861F-40E0-A841-BDE6-26E1158030A2}">
      <dgm:prSet/>
      <dgm:spPr/>
      <dgm:t>
        <a:bodyPr/>
        <a:lstStyle/>
        <a:p>
          <a:endParaRPr lang="en-GB"/>
        </a:p>
      </dgm:t>
    </dgm:pt>
    <dgm:pt modelId="{F9AC599D-A9ED-F643-8247-198AD092EE1A}">
      <dgm:prSet custT="1"/>
      <dgm:spPr/>
      <dgm:t>
        <a:bodyPr/>
        <a:lstStyle/>
        <a:p>
          <a:pPr>
            <a:buFont typeface="Wingdings" pitchFamily="2" charset="2"/>
            <a:buChar char="ü"/>
          </a:pPr>
          <a:r>
            <a:rPr lang="en-GB" sz="2800" dirty="0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Average Points per game (</a:t>
          </a:r>
          <a:r>
            <a:rPr lang="en-GB" sz="2800" dirty="0" err="1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pg</a:t>
          </a:r>
          <a:r>
            <a:rPr lang="en-GB" sz="2800" dirty="0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) and Expected performance (Fee) compared with Minutes Played and Goals.</a:t>
          </a:r>
        </a:p>
      </dgm:t>
    </dgm:pt>
    <dgm:pt modelId="{2F25A3B3-FD9A-EE4D-8E10-6E2E7FB5DDA6}" type="parTrans" cxnId="{CD729D67-A061-D641-B542-D60351EEC222}">
      <dgm:prSet/>
      <dgm:spPr/>
      <dgm:t>
        <a:bodyPr/>
        <a:lstStyle/>
        <a:p>
          <a:endParaRPr lang="en-GB"/>
        </a:p>
      </dgm:t>
    </dgm:pt>
    <dgm:pt modelId="{75FC8A99-0732-3443-A063-0995532580A6}" type="sibTrans" cxnId="{CD729D67-A061-D641-B542-D60351EEC222}">
      <dgm:prSet/>
      <dgm:spPr/>
      <dgm:t>
        <a:bodyPr/>
        <a:lstStyle/>
        <a:p>
          <a:endParaRPr lang="en-GB"/>
        </a:p>
      </dgm:t>
    </dgm:pt>
    <dgm:pt modelId="{47D35FEE-94C2-DA4C-9293-93EC979CD47D}" type="pres">
      <dgm:prSet presAssocID="{24F230B9-EA84-6247-B686-C41AACE5BD5D}" presName="linearFlow" presStyleCnt="0">
        <dgm:presLayoutVars>
          <dgm:dir/>
          <dgm:animLvl val="lvl"/>
          <dgm:resizeHandles val="exact"/>
        </dgm:presLayoutVars>
      </dgm:prSet>
      <dgm:spPr/>
    </dgm:pt>
    <dgm:pt modelId="{E41D6B2C-C5C8-814F-AC83-573369D0760D}" type="pres">
      <dgm:prSet presAssocID="{F7E7291A-CA08-C148-9A9B-D2B3A9A3D178}" presName="composite" presStyleCnt="0"/>
      <dgm:spPr/>
    </dgm:pt>
    <dgm:pt modelId="{D0E5BE6B-3942-CA43-8718-0B657350977D}" type="pres">
      <dgm:prSet presAssocID="{F7E7291A-CA08-C148-9A9B-D2B3A9A3D17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1A81CD8-0F40-AD43-BA80-DA4434DFCDA6}" type="pres">
      <dgm:prSet presAssocID="{F7E7291A-CA08-C148-9A9B-D2B3A9A3D178}" presName="descendantText" presStyleLbl="alignAcc1" presStyleIdx="0" presStyleCnt="3">
        <dgm:presLayoutVars>
          <dgm:bulletEnabled val="1"/>
        </dgm:presLayoutVars>
      </dgm:prSet>
      <dgm:spPr/>
    </dgm:pt>
    <dgm:pt modelId="{102B02D5-5B79-1545-949C-0CC456BEE955}" type="pres">
      <dgm:prSet presAssocID="{8E9556E7-0AEA-F04C-9669-0A0F07DA8360}" presName="sp" presStyleCnt="0"/>
      <dgm:spPr/>
    </dgm:pt>
    <dgm:pt modelId="{F14AD70E-88B1-764A-B091-EA7284C2F485}" type="pres">
      <dgm:prSet presAssocID="{D0CC9E73-DC2B-7A4D-A28D-F706D636D772}" presName="composite" presStyleCnt="0"/>
      <dgm:spPr/>
    </dgm:pt>
    <dgm:pt modelId="{DC8AFD60-52CB-CF49-A1E2-89C9274859B9}" type="pres">
      <dgm:prSet presAssocID="{D0CC9E73-DC2B-7A4D-A28D-F706D636D77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C4B4C1E-B619-C143-97FB-B4E0112FB3EC}" type="pres">
      <dgm:prSet presAssocID="{D0CC9E73-DC2B-7A4D-A28D-F706D636D772}" presName="descendantText" presStyleLbl="alignAcc1" presStyleIdx="1" presStyleCnt="3">
        <dgm:presLayoutVars>
          <dgm:bulletEnabled val="1"/>
        </dgm:presLayoutVars>
      </dgm:prSet>
      <dgm:spPr/>
    </dgm:pt>
    <dgm:pt modelId="{09B7DD62-CED1-0041-9A68-C7B91D830ADA}" type="pres">
      <dgm:prSet presAssocID="{1A918F01-BFD3-2D42-86D8-88E7C670A055}" presName="sp" presStyleCnt="0"/>
      <dgm:spPr/>
    </dgm:pt>
    <dgm:pt modelId="{989E43B9-6E68-5644-ABAE-B16DA6D1DC57}" type="pres">
      <dgm:prSet presAssocID="{22577704-6E53-E748-8EDF-B4ADAF43F725}" presName="composite" presStyleCnt="0"/>
      <dgm:spPr/>
    </dgm:pt>
    <dgm:pt modelId="{C9BAE4ED-88C2-F541-9537-4BF274E451FE}" type="pres">
      <dgm:prSet presAssocID="{22577704-6E53-E748-8EDF-B4ADAF43F72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B7633A90-8189-2A4D-BA77-F230931218FD}" type="pres">
      <dgm:prSet presAssocID="{22577704-6E53-E748-8EDF-B4ADAF43F725}" presName="descendantText" presStyleLbl="alignAcc1" presStyleIdx="2" presStyleCnt="3" custScaleY="175005" custLinFactNeighborX="0" custLinFactNeighborY="31196">
        <dgm:presLayoutVars>
          <dgm:bulletEnabled val="1"/>
        </dgm:presLayoutVars>
      </dgm:prSet>
      <dgm:spPr/>
    </dgm:pt>
  </dgm:ptLst>
  <dgm:cxnLst>
    <dgm:cxn modelId="{C965861F-40E0-A841-BDE6-26E1158030A2}" srcId="{24F230B9-EA84-6247-B686-C41AACE5BD5D}" destId="{22577704-6E53-E748-8EDF-B4ADAF43F725}" srcOrd="2" destOrd="0" parTransId="{37041588-C573-4E4A-A877-B2374516EA96}" sibTransId="{2ACAA41C-05EB-CB4A-9512-1BDE3F00AFB6}"/>
    <dgm:cxn modelId="{B8C72020-6D4F-4A4D-84BA-204FA9D8FA0E}" srcId="{24F230B9-EA84-6247-B686-C41AACE5BD5D}" destId="{D0CC9E73-DC2B-7A4D-A28D-F706D636D772}" srcOrd="1" destOrd="0" parTransId="{7C1A3016-CB3F-9F45-A0F1-5960155BB4CA}" sibTransId="{1A918F01-BFD3-2D42-86D8-88E7C670A055}"/>
    <dgm:cxn modelId="{174FCD24-C66D-4341-91B8-9264C2DE5702}" type="presOf" srcId="{24F230B9-EA84-6247-B686-C41AACE5BD5D}" destId="{47D35FEE-94C2-DA4C-9293-93EC979CD47D}" srcOrd="0" destOrd="0" presId="urn:microsoft.com/office/officeart/2005/8/layout/chevron2"/>
    <dgm:cxn modelId="{8F9D0226-3567-D84B-8F25-C541F0D57CD4}" srcId="{D0CC9E73-DC2B-7A4D-A28D-F706D636D772}" destId="{C0D8037D-8784-7042-AD66-6FAF619B72E9}" srcOrd="0" destOrd="0" parTransId="{5C0B5E1F-B6D1-4549-859E-5F58218BEC6C}" sibTransId="{385436FC-E05D-0943-BB3B-4FBD7CB48503}"/>
    <dgm:cxn modelId="{3B17CA38-8809-4441-9716-06CF80401D1E}" type="presOf" srcId="{F7E7291A-CA08-C148-9A9B-D2B3A9A3D178}" destId="{D0E5BE6B-3942-CA43-8718-0B657350977D}" srcOrd="0" destOrd="0" presId="urn:microsoft.com/office/officeart/2005/8/layout/chevron2"/>
    <dgm:cxn modelId="{034F853B-E3BE-7640-930F-1322357D7251}" srcId="{24F230B9-EA84-6247-B686-C41AACE5BD5D}" destId="{F7E7291A-CA08-C148-9A9B-D2B3A9A3D178}" srcOrd="0" destOrd="0" parTransId="{8817FADB-4FA2-2546-9FA8-D8DC2196C286}" sibTransId="{8E9556E7-0AEA-F04C-9669-0A0F07DA8360}"/>
    <dgm:cxn modelId="{B254003D-73FC-AE48-AD4F-5B1D6396F72B}" type="presOf" srcId="{D0CC9E73-DC2B-7A4D-A28D-F706D636D772}" destId="{DC8AFD60-52CB-CF49-A1E2-89C9274859B9}" srcOrd="0" destOrd="0" presId="urn:microsoft.com/office/officeart/2005/8/layout/chevron2"/>
    <dgm:cxn modelId="{09D9914F-6B8F-4E43-A94F-DDFD53286D09}" type="presOf" srcId="{F9AC599D-A9ED-F643-8247-198AD092EE1A}" destId="{B7633A90-8189-2A4D-BA77-F230931218FD}" srcOrd="0" destOrd="0" presId="urn:microsoft.com/office/officeart/2005/8/layout/chevron2"/>
    <dgm:cxn modelId="{51763463-6EFF-284B-AFC4-6C9388DDD0B5}" type="presOf" srcId="{13E18CEF-B707-AD41-AE6A-549FCFDAC197}" destId="{81A81CD8-0F40-AD43-BA80-DA4434DFCDA6}" srcOrd="0" destOrd="0" presId="urn:microsoft.com/office/officeart/2005/8/layout/chevron2"/>
    <dgm:cxn modelId="{CD729D67-A061-D641-B542-D60351EEC222}" srcId="{22577704-6E53-E748-8EDF-B4ADAF43F725}" destId="{F9AC599D-A9ED-F643-8247-198AD092EE1A}" srcOrd="0" destOrd="0" parTransId="{2F25A3B3-FD9A-EE4D-8E10-6E2E7FB5DDA6}" sibTransId="{75FC8A99-0732-3443-A063-0995532580A6}"/>
    <dgm:cxn modelId="{7EE88F87-D9B0-1C4C-AA8A-13A1203E20C2}" srcId="{F7E7291A-CA08-C148-9A9B-D2B3A9A3D178}" destId="{13E18CEF-B707-AD41-AE6A-549FCFDAC197}" srcOrd="0" destOrd="0" parTransId="{995882F1-BB2C-B04C-B227-99260E456F0E}" sibTransId="{2B92FAF8-EC66-6B42-8186-2E87AE51E943}"/>
    <dgm:cxn modelId="{346E3CA6-3614-764A-8573-CE1918933CDC}" type="presOf" srcId="{C0D8037D-8784-7042-AD66-6FAF619B72E9}" destId="{CC4B4C1E-B619-C143-97FB-B4E0112FB3EC}" srcOrd="0" destOrd="0" presId="urn:microsoft.com/office/officeart/2005/8/layout/chevron2"/>
    <dgm:cxn modelId="{B82E49FC-8E26-E14E-A34E-E00542F6FEE3}" type="presOf" srcId="{22577704-6E53-E748-8EDF-B4ADAF43F725}" destId="{C9BAE4ED-88C2-F541-9537-4BF274E451FE}" srcOrd="0" destOrd="0" presId="urn:microsoft.com/office/officeart/2005/8/layout/chevron2"/>
    <dgm:cxn modelId="{B37E3417-8E2E-AB47-AEA8-A437483E89E4}" type="presParOf" srcId="{47D35FEE-94C2-DA4C-9293-93EC979CD47D}" destId="{E41D6B2C-C5C8-814F-AC83-573369D0760D}" srcOrd="0" destOrd="0" presId="urn:microsoft.com/office/officeart/2005/8/layout/chevron2"/>
    <dgm:cxn modelId="{9BB37211-2350-D54F-9329-8CE49B1ABF58}" type="presParOf" srcId="{E41D6B2C-C5C8-814F-AC83-573369D0760D}" destId="{D0E5BE6B-3942-CA43-8718-0B657350977D}" srcOrd="0" destOrd="0" presId="urn:microsoft.com/office/officeart/2005/8/layout/chevron2"/>
    <dgm:cxn modelId="{471B6FCC-FF82-2A4E-8C14-89410F68DF7F}" type="presParOf" srcId="{E41D6B2C-C5C8-814F-AC83-573369D0760D}" destId="{81A81CD8-0F40-AD43-BA80-DA4434DFCDA6}" srcOrd="1" destOrd="0" presId="urn:microsoft.com/office/officeart/2005/8/layout/chevron2"/>
    <dgm:cxn modelId="{E17329D0-9BDF-D842-B101-537C5616BB51}" type="presParOf" srcId="{47D35FEE-94C2-DA4C-9293-93EC979CD47D}" destId="{102B02D5-5B79-1545-949C-0CC456BEE955}" srcOrd="1" destOrd="0" presId="urn:microsoft.com/office/officeart/2005/8/layout/chevron2"/>
    <dgm:cxn modelId="{D7AB2204-0988-F24C-8C2C-948EB9659071}" type="presParOf" srcId="{47D35FEE-94C2-DA4C-9293-93EC979CD47D}" destId="{F14AD70E-88B1-764A-B091-EA7284C2F485}" srcOrd="2" destOrd="0" presId="urn:microsoft.com/office/officeart/2005/8/layout/chevron2"/>
    <dgm:cxn modelId="{31B96C8F-5CBE-5548-94AE-5FFF830800F4}" type="presParOf" srcId="{F14AD70E-88B1-764A-B091-EA7284C2F485}" destId="{DC8AFD60-52CB-CF49-A1E2-89C9274859B9}" srcOrd="0" destOrd="0" presId="urn:microsoft.com/office/officeart/2005/8/layout/chevron2"/>
    <dgm:cxn modelId="{BDAF0FE5-61E2-F644-A94D-76EAA92AFA8E}" type="presParOf" srcId="{F14AD70E-88B1-764A-B091-EA7284C2F485}" destId="{CC4B4C1E-B619-C143-97FB-B4E0112FB3EC}" srcOrd="1" destOrd="0" presId="urn:microsoft.com/office/officeart/2005/8/layout/chevron2"/>
    <dgm:cxn modelId="{2C8D0402-CC03-6F46-B76A-A9CBA0935BFF}" type="presParOf" srcId="{47D35FEE-94C2-DA4C-9293-93EC979CD47D}" destId="{09B7DD62-CED1-0041-9A68-C7B91D830ADA}" srcOrd="3" destOrd="0" presId="urn:microsoft.com/office/officeart/2005/8/layout/chevron2"/>
    <dgm:cxn modelId="{F7CD9DF8-B5C1-D546-9FF8-236E773C2575}" type="presParOf" srcId="{47D35FEE-94C2-DA4C-9293-93EC979CD47D}" destId="{989E43B9-6E68-5644-ABAE-B16DA6D1DC57}" srcOrd="4" destOrd="0" presId="urn:microsoft.com/office/officeart/2005/8/layout/chevron2"/>
    <dgm:cxn modelId="{5DA17DCC-F389-9743-AC10-448AA423E982}" type="presParOf" srcId="{989E43B9-6E68-5644-ABAE-B16DA6D1DC57}" destId="{C9BAE4ED-88C2-F541-9537-4BF274E451FE}" srcOrd="0" destOrd="0" presId="urn:microsoft.com/office/officeart/2005/8/layout/chevron2"/>
    <dgm:cxn modelId="{B64ACC3A-AEA6-6743-89B5-070407DF53A3}" type="presParOf" srcId="{989E43B9-6E68-5644-ABAE-B16DA6D1DC57}" destId="{B7633A90-8189-2A4D-BA77-F230931218F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99A73F-842D-924F-B2CC-1952DE8E31EF}" type="doc">
      <dgm:prSet loTypeId="urn:microsoft.com/office/officeart/2005/8/layout/lProcess3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GB"/>
        </a:p>
      </dgm:t>
    </dgm:pt>
    <dgm:pt modelId="{49E5EDAA-D29E-2E4F-8355-B636C770ECEE}">
      <dgm:prSet/>
      <dgm:spPr/>
      <dgm:t>
        <a:bodyPr/>
        <a:lstStyle/>
        <a:p>
          <a:r>
            <a:rPr lang="en-US" dirty="0"/>
            <a:t>Transfermarket.de </a:t>
          </a:r>
          <a:endParaRPr lang="en-GB" dirty="0"/>
        </a:p>
      </dgm:t>
    </dgm:pt>
    <dgm:pt modelId="{B9766BE8-5586-4044-A56E-B89BC9341E50}" type="parTrans" cxnId="{8B100581-EBE2-F147-B72A-7EE4BF5D7034}">
      <dgm:prSet/>
      <dgm:spPr/>
      <dgm:t>
        <a:bodyPr/>
        <a:lstStyle/>
        <a:p>
          <a:endParaRPr lang="en-GB"/>
        </a:p>
      </dgm:t>
    </dgm:pt>
    <dgm:pt modelId="{3915278F-2602-3146-9DAE-05EAF526E80D}" type="sibTrans" cxnId="{8B100581-EBE2-F147-B72A-7EE4BF5D7034}">
      <dgm:prSet/>
      <dgm:spPr/>
      <dgm:t>
        <a:bodyPr/>
        <a:lstStyle/>
        <a:p>
          <a:endParaRPr lang="en-GB"/>
        </a:p>
      </dgm:t>
    </dgm:pt>
    <dgm:pt modelId="{59F46725-8495-3848-AC09-ACFEBF0EF764}">
      <dgm:prSet/>
      <dgm:spPr/>
      <dgm:t>
        <a:bodyPr/>
        <a:lstStyle/>
        <a:p>
          <a:r>
            <a:rPr lang="en-US" dirty="0"/>
            <a:t>English premier league In and out transfers from 1996-2020</a:t>
          </a:r>
          <a:endParaRPr lang="en-GB" dirty="0"/>
        </a:p>
      </dgm:t>
    </dgm:pt>
    <dgm:pt modelId="{CB357A45-16AB-B249-A93F-AE0DC1267743}" type="parTrans" cxnId="{AD5F5605-B87A-7C4D-B81C-1A7841C40DFE}">
      <dgm:prSet/>
      <dgm:spPr/>
      <dgm:t>
        <a:bodyPr/>
        <a:lstStyle/>
        <a:p>
          <a:endParaRPr lang="en-GB"/>
        </a:p>
      </dgm:t>
    </dgm:pt>
    <dgm:pt modelId="{5E9C07DC-193A-3C4B-8E8F-6664A24264F2}" type="sibTrans" cxnId="{AD5F5605-B87A-7C4D-B81C-1A7841C40DFE}">
      <dgm:prSet/>
      <dgm:spPr/>
      <dgm:t>
        <a:bodyPr/>
        <a:lstStyle/>
        <a:p>
          <a:endParaRPr lang="en-GB"/>
        </a:p>
      </dgm:t>
    </dgm:pt>
    <dgm:pt modelId="{D85CB97B-CC0C-7749-BDBE-C34C054592ED}">
      <dgm:prSet/>
      <dgm:spPr/>
      <dgm:t>
        <a:bodyPr/>
        <a:lstStyle/>
        <a:p>
          <a:r>
            <a:rPr lang="en-US"/>
            <a:t>Statbunker.com</a:t>
          </a:r>
          <a:endParaRPr lang="en-GB"/>
        </a:p>
      </dgm:t>
    </dgm:pt>
    <dgm:pt modelId="{31F513A5-5F0B-B946-93E0-EA22A3388818}" type="parTrans" cxnId="{184BAB85-5799-DB44-A7D9-A9043DA500C5}">
      <dgm:prSet/>
      <dgm:spPr/>
      <dgm:t>
        <a:bodyPr/>
        <a:lstStyle/>
        <a:p>
          <a:endParaRPr lang="en-GB"/>
        </a:p>
      </dgm:t>
    </dgm:pt>
    <dgm:pt modelId="{87725A3A-6D5D-DD45-9545-86ECCFB8342E}" type="sibTrans" cxnId="{184BAB85-5799-DB44-A7D9-A9043DA500C5}">
      <dgm:prSet/>
      <dgm:spPr/>
      <dgm:t>
        <a:bodyPr/>
        <a:lstStyle/>
        <a:p>
          <a:endParaRPr lang="en-GB"/>
        </a:p>
      </dgm:t>
    </dgm:pt>
    <dgm:pt modelId="{3568B529-5E81-6D42-8D5C-D2EAACFA0AA3}">
      <dgm:prSet/>
      <dgm:spPr/>
      <dgm:t>
        <a:bodyPr/>
        <a:lstStyle/>
        <a:p>
          <a:r>
            <a:rPr lang="en-US"/>
            <a:t>Manager Nationality, Average points, Tenure and Club</a:t>
          </a:r>
          <a:endParaRPr lang="en-GB"/>
        </a:p>
      </dgm:t>
    </dgm:pt>
    <dgm:pt modelId="{AC344577-9403-F647-807C-A412202E22D2}" type="parTrans" cxnId="{21B860B9-0573-1249-9F99-83C689315B25}">
      <dgm:prSet/>
      <dgm:spPr/>
      <dgm:t>
        <a:bodyPr/>
        <a:lstStyle/>
        <a:p>
          <a:endParaRPr lang="en-GB"/>
        </a:p>
      </dgm:t>
    </dgm:pt>
    <dgm:pt modelId="{2E85B4E9-6901-6940-95EE-995892D6DD46}" type="sibTrans" cxnId="{21B860B9-0573-1249-9F99-83C689315B25}">
      <dgm:prSet/>
      <dgm:spPr/>
      <dgm:t>
        <a:bodyPr/>
        <a:lstStyle/>
        <a:p>
          <a:endParaRPr lang="en-GB"/>
        </a:p>
      </dgm:t>
    </dgm:pt>
    <dgm:pt modelId="{BC462978-526B-7B40-B690-D70A0DBA4699}">
      <dgm:prSet/>
      <dgm:spPr/>
      <dgm:t>
        <a:bodyPr/>
        <a:lstStyle/>
        <a:p>
          <a:r>
            <a:rPr lang="en-US"/>
            <a:t>Wikipedia.com</a:t>
          </a:r>
          <a:endParaRPr lang="en-GB"/>
        </a:p>
      </dgm:t>
    </dgm:pt>
    <dgm:pt modelId="{1818CB4C-A3F5-2740-B4B3-55A7433055C3}" type="parTrans" cxnId="{46289FFB-1A0B-8244-BA7E-64C05B9907D5}">
      <dgm:prSet/>
      <dgm:spPr/>
      <dgm:t>
        <a:bodyPr/>
        <a:lstStyle/>
        <a:p>
          <a:endParaRPr lang="en-GB"/>
        </a:p>
      </dgm:t>
    </dgm:pt>
    <dgm:pt modelId="{489029F9-1498-2749-8358-8561E0B8F893}" type="sibTrans" cxnId="{46289FFB-1A0B-8244-BA7E-64C05B9907D5}">
      <dgm:prSet/>
      <dgm:spPr/>
      <dgm:t>
        <a:bodyPr/>
        <a:lstStyle/>
        <a:p>
          <a:endParaRPr lang="en-GB"/>
        </a:p>
      </dgm:t>
    </dgm:pt>
    <dgm:pt modelId="{3E284EFE-3442-A34E-9DDA-10C743FEBE56}">
      <dgm:prSet/>
      <dgm:spPr/>
      <dgm:t>
        <a:bodyPr/>
        <a:lstStyle/>
        <a:p>
          <a:r>
            <a:rPr lang="en-US"/>
            <a:t>Player nationalities and minutes played</a:t>
          </a:r>
          <a:endParaRPr lang="en-GB"/>
        </a:p>
      </dgm:t>
    </dgm:pt>
    <dgm:pt modelId="{FB019F7C-9F55-E54E-958B-643D1F2C51F8}" type="parTrans" cxnId="{2C797995-437F-A149-A3FD-6C0C4B6C1B7A}">
      <dgm:prSet/>
      <dgm:spPr/>
      <dgm:t>
        <a:bodyPr/>
        <a:lstStyle/>
        <a:p>
          <a:endParaRPr lang="en-GB"/>
        </a:p>
      </dgm:t>
    </dgm:pt>
    <dgm:pt modelId="{F766CA57-D751-0F49-9CC8-38AFB1695A4C}" type="sibTrans" cxnId="{2C797995-437F-A149-A3FD-6C0C4B6C1B7A}">
      <dgm:prSet/>
      <dgm:spPr/>
      <dgm:t>
        <a:bodyPr/>
        <a:lstStyle/>
        <a:p>
          <a:endParaRPr lang="en-GB"/>
        </a:p>
      </dgm:t>
    </dgm:pt>
    <dgm:pt modelId="{043BD887-7788-984C-AF01-8589AF2E4421}" type="pres">
      <dgm:prSet presAssocID="{5D99A73F-842D-924F-B2CC-1952DE8E31EF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A7B268D-0622-1E46-AA96-48D98ECF0C14}" type="pres">
      <dgm:prSet presAssocID="{49E5EDAA-D29E-2E4F-8355-B636C770ECEE}" presName="horFlow" presStyleCnt="0"/>
      <dgm:spPr/>
    </dgm:pt>
    <dgm:pt modelId="{E0481715-A507-C345-AE30-C0583418F7AB}" type="pres">
      <dgm:prSet presAssocID="{49E5EDAA-D29E-2E4F-8355-B636C770ECEE}" presName="bigChev" presStyleLbl="node1" presStyleIdx="0" presStyleCnt="3"/>
      <dgm:spPr/>
    </dgm:pt>
    <dgm:pt modelId="{B41907DF-9FF6-6948-8541-E1706E98903A}" type="pres">
      <dgm:prSet presAssocID="{CB357A45-16AB-B249-A93F-AE0DC1267743}" presName="parTrans" presStyleCnt="0"/>
      <dgm:spPr/>
    </dgm:pt>
    <dgm:pt modelId="{22A1EC4D-6DA6-1E4B-9BF4-1D4EF865FE46}" type="pres">
      <dgm:prSet presAssocID="{59F46725-8495-3848-AC09-ACFEBF0EF764}" presName="node" presStyleLbl="alignAccFollowNode1" presStyleIdx="0" presStyleCnt="3">
        <dgm:presLayoutVars>
          <dgm:bulletEnabled val="1"/>
        </dgm:presLayoutVars>
      </dgm:prSet>
      <dgm:spPr/>
    </dgm:pt>
    <dgm:pt modelId="{01297091-ECEA-1D49-B215-9A2FADDC1A7F}" type="pres">
      <dgm:prSet presAssocID="{49E5EDAA-D29E-2E4F-8355-B636C770ECEE}" presName="vSp" presStyleCnt="0"/>
      <dgm:spPr/>
    </dgm:pt>
    <dgm:pt modelId="{A3320722-7013-794C-B4AB-C4359E2BCEA6}" type="pres">
      <dgm:prSet presAssocID="{D85CB97B-CC0C-7749-BDBE-C34C054592ED}" presName="horFlow" presStyleCnt="0"/>
      <dgm:spPr/>
    </dgm:pt>
    <dgm:pt modelId="{8759C740-8614-EE48-B761-90E7996D6E54}" type="pres">
      <dgm:prSet presAssocID="{D85CB97B-CC0C-7749-BDBE-C34C054592ED}" presName="bigChev" presStyleLbl="node1" presStyleIdx="1" presStyleCnt="3"/>
      <dgm:spPr/>
    </dgm:pt>
    <dgm:pt modelId="{BA6377E6-BE5C-C943-AC76-87DADD5437E7}" type="pres">
      <dgm:prSet presAssocID="{AC344577-9403-F647-807C-A412202E22D2}" presName="parTrans" presStyleCnt="0"/>
      <dgm:spPr/>
    </dgm:pt>
    <dgm:pt modelId="{30409ED2-62C9-9A4A-AC30-CC99E9E24EA1}" type="pres">
      <dgm:prSet presAssocID="{3568B529-5E81-6D42-8D5C-D2EAACFA0AA3}" presName="node" presStyleLbl="alignAccFollowNode1" presStyleIdx="1" presStyleCnt="3">
        <dgm:presLayoutVars>
          <dgm:bulletEnabled val="1"/>
        </dgm:presLayoutVars>
      </dgm:prSet>
      <dgm:spPr/>
    </dgm:pt>
    <dgm:pt modelId="{FF8FCF36-FEB2-CE4F-8B65-3F775A083BED}" type="pres">
      <dgm:prSet presAssocID="{D85CB97B-CC0C-7749-BDBE-C34C054592ED}" presName="vSp" presStyleCnt="0"/>
      <dgm:spPr/>
    </dgm:pt>
    <dgm:pt modelId="{D4CB27F5-EBCE-E94C-BAC3-57C054AD967C}" type="pres">
      <dgm:prSet presAssocID="{BC462978-526B-7B40-B690-D70A0DBA4699}" presName="horFlow" presStyleCnt="0"/>
      <dgm:spPr/>
    </dgm:pt>
    <dgm:pt modelId="{1396D676-9009-2545-928D-2C3E41D21A3D}" type="pres">
      <dgm:prSet presAssocID="{BC462978-526B-7B40-B690-D70A0DBA4699}" presName="bigChev" presStyleLbl="node1" presStyleIdx="2" presStyleCnt="3"/>
      <dgm:spPr/>
    </dgm:pt>
    <dgm:pt modelId="{7AE399C5-DAA0-8447-BAED-6C345FB838EB}" type="pres">
      <dgm:prSet presAssocID="{FB019F7C-9F55-E54E-958B-643D1F2C51F8}" presName="parTrans" presStyleCnt="0"/>
      <dgm:spPr/>
    </dgm:pt>
    <dgm:pt modelId="{D08FEB51-563B-2048-97BA-4F7026574CF4}" type="pres">
      <dgm:prSet presAssocID="{3E284EFE-3442-A34E-9DDA-10C743FEBE56}" presName="node" presStyleLbl="alignAccFollowNode1" presStyleIdx="2" presStyleCnt="3">
        <dgm:presLayoutVars>
          <dgm:bulletEnabled val="1"/>
        </dgm:presLayoutVars>
      </dgm:prSet>
      <dgm:spPr/>
    </dgm:pt>
  </dgm:ptLst>
  <dgm:cxnLst>
    <dgm:cxn modelId="{AD5F5605-B87A-7C4D-B81C-1A7841C40DFE}" srcId="{49E5EDAA-D29E-2E4F-8355-B636C770ECEE}" destId="{59F46725-8495-3848-AC09-ACFEBF0EF764}" srcOrd="0" destOrd="0" parTransId="{CB357A45-16AB-B249-A93F-AE0DC1267743}" sibTransId="{5E9C07DC-193A-3C4B-8E8F-6664A24264F2}"/>
    <dgm:cxn modelId="{48191808-E798-DF4A-BDB9-9715703CE0F3}" type="presOf" srcId="{49E5EDAA-D29E-2E4F-8355-B636C770ECEE}" destId="{E0481715-A507-C345-AE30-C0583418F7AB}" srcOrd="0" destOrd="0" presId="urn:microsoft.com/office/officeart/2005/8/layout/lProcess3"/>
    <dgm:cxn modelId="{F7205D28-92CC-DF4E-A531-8F790C3961AF}" type="presOf" srcId="{3568B529-5E81-6D42-8D5C-D2EAACFA0AA3}" destId="{30409ED2-62C9-9A4A-AC30-CC99E9E24EA1}" srcOrd="0" destOrd="0" presId="urn:microsoft.com/office/officeart/2005/8/layout/lProcess3"/>
    <dgm:cxn modelId="{8ECB2F44-273B-FF41-B713-DE249AD3A96F}" type="presOf" srcId="{5D99A73F-842D-924F-B2CC-1952DE8E31EF}" destId="{043BD887-7788-984C-AF01-8589AF2E4421}" srcOrd="0" destOrd="0" presId="urn:microsoft.com/office/officeart/2005/8/layout/lProcess3"/>
    <dgm:cxn modelId="{7B523E56-A81B-0B43-AAB1-D3399FCCE2DA}" type="presOf" srcId="{D85CB97B-CC0C-7749-BDBE-C34C054592ED}" destId="{8759C740-8614-EE48-B761-90E7996D6E54}" srcOrd="0" destOrd="0" presId="urn:microsoft.com/office/officeart/2005/8/layout/lProcess3"/>
    <dgm:cxn modelId="{AD04E060-6338-3041-AA8E-363BD9978786}" type="presOf" srcId="{BC462978-526B-7B40-B690-D70A0DBA4699}" destId="{1396D676-9009-2545-928D-2C3E41D21A3D}" srcOrd="0" destOrd="0" presId="urn:microsoft.com/office/officeart/2005/8/layout/lProcess3"/>
    <dgm:cxn modelId="{8B100581-EBE2-F147-B72A-7EE4BF5D7034}" srcId="{5D99A73F-842D-924F-B2CC-1952DE8E31EF}" destId="{49E5EDAA-D29E-2E4F-8355-B636C770ECEE}" srcOrd="0" destOrd="0" parTransId="{B9766BE8-5586-4044-A56E-B89BC9341E50}" sibTransId="{3915278F-2602-3146-9DAE-05EAF526E80D}"/>
    <dgm:cxn modelId="{184BAB85-5799-DB44-A7D9-A9043DA500C5}" srcId="{5D99A73F-842D-924F-B2CC-1952DE8E31EF}" destId="{D85CB97B-CC0C-7749-BDBE-C34C054592ED}" srcOrd="1" destOrd="0" parTransId="{31F513A5-5F0B-B946-93E0-EA22A3388818}" sibTransId="{87725A3A-6D5D-DD45-9545-86ECCFB8342E}"/>
    <dgm:cxn modelId="{2C797995-437F-A149-A3FD-6C0C4B6C1B7A}" srcId="{BC462978-526B-7B40-B690-D70A0DBA4699}" destId="{3E284EFE-3442-A34E-9DDA-10C743FEBE56}" srcOrd="0" destOrd="0" parTransId="{FB019F7C-9F55-E54E-958B-643D1F2C51F8}" sibTransId="{F766CA57-D751-0F49-9CC8-38AFB1695A4C}"/>
    <dgm:cxn modelId="{068B3BB8-CADF-7C46-BA3B-8980E97FD91F}" type="presOf" srcId="{59F46725-8495-3848-AC09-ACFEBF0EF764}" destId="{22A1EC4D-6DA6-1E4B-9BF4-1D4EF865FE46}" srcOrd="0" destOrd="0" presId="urn:microsoft.com/office/officeart/2005/8/layout/lProcess3"/>
    <dgm:cxn modelId="{21B860B9-0573-1249-9F99-83C689315B25}" srcId="{D85CB97B-CC0C-7749-BDBE-C34C054592ED}" destId="{3568B529-5E81-6D42-8D5C-D2EAACFA0AA3}" srcOrd="0" destOrd="0" parTransId="{AC344577-9403-F647-807C-A412202E22D2}" sibTransId="{2E85B4E9-6901-6940-95EE-995892D6DD46}"/>
    <dgm:cxn modelId="{983FA9D4-4A94-7B44-B32C-53F7FAF9BDD3}" type="presOf" srcId="{3E284EFE-3442-A34E-9DDA-10C743FEBE56}" destId="{D08FEB51-563B-2048-97BA-4F7026574CF4}" srcOrd="0" destOrd="0" presId="urn:microsoft.com/office/officeart/2005/8/layout/lProcess3"/>
    <dgm:cxn modelId="{46289FFB-1A0B-8244-BA7E-64C05B9907D5}" srcId="{5D99A73F-842D-924F-B2CC-1952DE8E31EF}" destId="{BC462978-526B-7B40-B690-D70A0DBA4699}" srcOrd="2" destOrd="0" parTransId="{1818CB4C-A3F5-2740-B4B3-55A7433055C3}" sibTransId="{489029F9-1498-2749-8358-8561E0B8F893}"/>
    <dgm:cxn modelId="{7295D61F-24BD-F640-A0D9-5C79AACBBE27}" type="presParOf" srcId="{043BD887-7788-984C-AF01-8589AF2E4421}" destId="{2A7B268D-0622-1E46-AA96-48D98ECF0C14}" srcOrd="0" destOrd="0" presId="urn:microsoft.com/office/officeart/2005/8/layout/lProcess3"/>
    <dgm:cxn modelId="{2251E9B6-1956-8246-BBFD-DB7185965E1C}" type="presParOf" srcId="{2A7B268D-0622-1E46-AA96-48D98ECF0C14}" destId="{E0481715-A507-C345-AE30-C0583418F7AB}" srcOrd="0" destOrd="0" presId="urn:microsoft.com/office/officeart/2005/8/layout/lProcess3"/>
    <dgm:cxn modelId="{C2725407-6D21-9949-AA53-41A74AFA8453}" type="presParOf" srcId="{2A7B268D-0622-1E46-AA96-48D98ECF0C14}" destId="{B41907DF-9FF6-6948-8541-E1706E98903A}" srcOrd="1" destOrd="0" presId="urn:microsoft.com/office/officeart/2005/8/layout/lProcess3"/>
    <dgm:cxn modelId="{C5E805F3-700C-2644-B4F2-B4FA0C96C628}" type="presParOf" srcId="{2A7B268D-0622-1E46-AA96-48D98ECF0C14}" destId="{22A1EC4D-6DA6-1E4B-9BF4-1D4EF865FE46}" srcOrd="2" destOrd="0" presId="urn:microsoft.com/office/officeart/2005/8/layout/lProcess3"/>
    <dgm:cxn modelId="{F72EA286-0EE7-4749-93B4-D4B197DEA630}" type="presParOf" srcId="{043BD887-7788-984C-AF01-8589AF2E4421}" destId="{01297091-ECEA-1D49-B215-9A2FADDC1A7F}" srcOrd="1" destOrd="0" presId="urn:microsoft.com/office/officeart/2005/8/layout/lProcess3"/>
    <dgm:cxn modelId="{A1EBE04E-F02A-3D48-9870-FC55BC28281A}" type="presParOf" srcId="{043BD887-7788-984C-AF01-8589AF2E4421}" destId="{A3320722-7013-794C-B4AB-C4359E2BCEA6}" srcOrd="2" destOrd="0" presId="urn:microsoft.com/office/officeart/2005/8/layout/lProcess3"/>
    <dgm:cxn modelId="{CDD0B609-64AB-5C43-A052-3451D14CFF0E}" type="presParOf" srcId="{A3320722-7013-794C-B4AB-C4359E2BCEA6}" destId="{8759C740-8614-EE48-B761-90E7996D6E54}" srcOrd="0" destOrd="0" presId="urn:microsoft.com/office/officeart/2005/8/layout/lProcess3"/>
    <dgm:cxn modelId="{45FFE117-A3A9-4E42-BF42-755B05CEA80F}" type="presParOf" srcId="{A3320722-7013-794C-B4AB-C4359E2BCEA6}" destId="{BA6377E6-BE5C-C943-AC76-87DADD5437E7}" srcOrd="1" destOrd="0" presId="urn:microsoft.com/office/officeart/2005/8/layout/lProcess3"/>
    <dgm:cxn modelId="{3A0B0D0B-DF64-5646-8FD7-435CC2231EC3}" type="presParOf" srcId="{A3320722-7013-794C-B4AB-C4359E2BCEA6}" destId="{30409ED2-62C9-9A4A-AC30-CC99E9E24EA1}" srcOrd="2" destOrd="0" presId="urn:microsoft.com/office/officeart/2005/8/layout/lProcess3"/>
    <dgm:cxn modelId="{96C863B6-4C84-1147-9DD3-5DEBE5EF1C0A}" type="presParOf" srcId="{043BD887-7788-984C-AF01-8589AF2E4421}" destId="{FF8FCF36-FEB2-CE4F-8B65-3F775A083BED}" srcOrd="3" destOrd="0" presId="urn:microsoft.com/office/officeart/2005/8/layout/lProcess3"/>
    <dgm:cxn modelId="{14387D3A-DF47-E343-A9CE-5A465C47D7AB}" type="presParOf" srcId="{043BD887-7788-984C-AF01-8589AF2E4421}" destId="{D4CB27F5-EBCE-E94C-BAC3-57C054AD967C}" srcOrd="4" destOrd="0" presId="urn:microsoft.com/office/officeart/2005/8/layout/lProcess3"/>
    <dgm:cxn modelId="{2DCD7254-BDD3-0844-B0D4-E96E05890858}" type="presParOf" srcId="{D4CB27F5-EBCE-E94C-BAC3-57C054AD967C}" destId="{1396D676-9009-2545-928D-2C3E41D21A3D}" srcOrd="0" destOrd="0" presId="urn:microsoft.com/office/officeart/2005/8/layout/lProcess3"/>
    <dgm:cxn modelId="{4BA03B02-B9C7-894B-85D6-D9EEB23EC951}" type="presParOf" srcId="{D4CB27F5-EBCE-E94C-BAC3-57C054AD967C}" destId="{7AE399C5-DAA0-8447-BAED-6C345FB838EB}" srcOrd="1" destOrd="0" presId="urn:microsoft.com/office/officeart/2005/8/layout/lProcess3"/>
    <dgm:cxn modelId="{47111550-A8DD-C94D-A86C-3F71ED8CC916}" type="presParOf" srcId="{D4CB27F5-EBCE-E94C-BAC3-57C054AD967C}" destId="{D08FEB51-563B-2048-97BA-4F7026574CF4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E5BE6B-3942-CA43-8718-0B657350977D}">
      <dsp:nvSpPr>
        <dsp:cNvPr id="0" name=""/>
        <dsp:cNvSpPr/>
      </dsp:nvSpPr>
      <dsp:spPr>
        <a:xfrm rot="5400000">
          <a:off x="-201972" y="273049"/>
          <a:ext cx="1346482" cy="942537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Homophily</a:t>
          </a:r>
          <a:endParaRPr lang="en-GB" sz="1300" kern="1200" dirty="0"/>
        </a:p>
      </dsp:txBody>
      <dsp:txXfrm rot="-5400000">
        <a:off x="1" y="542346"/>
        <a:ext cx="942537" cy="403945"/>
      </dsp:txXfrm>
    </dsp:sp>
    <dsp:sp modelId="{81A81CD8-0F40-AD43-BA80-DA4434DFCDA6}">
      <dsp:nvSpPr>
        <dsp:cNvPr id="0" name=""/>
        <dsp:cNvSpPr/>
      </dsp:nvSpPr>
      <dsp:spPr>
        <a:xfrm rot="5400000">
          <a:off x="2460096" y="-1446481"/>
          <a:ext cx="875213" cy="39103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ü"/>
          </a:pPr>
          <a:r>
            <a:rPr lang="en-US" sz="2800" kern="1200" dirty="0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Manager and Player share same Nationality. </a:t>
          </a:r>
          <a:endParaRPr lang="en-GB" sz="2800" kern="1200" dirty="0">
            <a:latin typeface="Microsoft Himalaya" pitchFamily="2" charset="0"/>
            <a:ea typeface="Microsoft Himalaya" pitchFamily="2" charset="0"/>
            <a:cs typeface="Microsoft Himalaya" pitchFamily="2" charset="0"/>
          </a:endParaRPr>
        </a:p>
      </dsp:txBody>
      <dsp:txXfrm rot="-5400000">
        <a:off x="942537" y="113802"/>
        <a:ext cx="3867607" cy="789765"/>
      </dsp:txXfrm>
    </dsp:sp>
    <dsp:sp modelId="{DC8AFD60-52CB-CF49-A1E2-89C9274859B9}">
      <dsp:nvSpPr>
        <dsp:cNvPr id="0" name=""/>
        <dsp:cNvSpPr/>
      </dsp:nvSpPr>
      <dsp:spPr>
        <a:xfrm rot="5400000">
          <a:off x="-201972" y="1446285"/>
          <a:ext cx="1346482" cy="942537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174641"/>
                <a:satOff val="-3128"/>
                <a:lumOff val="132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74641"/>
                <a:satOff val="-3128"/>
                <a:lumOff val="132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74641"/>
                <a:satOff val="-3128"/>
                <a:lumOff val="132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174641"/>
              <a:satOff val="-3128"/>
              <a:lumOff val="1329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Choice</a:t>
          </a:r>
          <a:endParaRPr lang="en-GB" sz="1300" kern="1200"/>
        </a:p>
      </dsp:txBody>
      <dsp:txXfrm rot="-5400000">
        <a:off x="1" y="1715582"/>
        <a:ext cx="942537" cy="403945"/>
      </dsp:txXfrm>
    </dsp:sp>
    <dsp:sp modelId="{CC4B4C1E-B619-C143-97FB-B4E0112FB3EC}">
      <dsp:nvSpPr>
        <dsp:cNvPr id="0" name=""/>
        <dsp:cNvSpPr/>
      </dsp:nvSpPr>
      <dsp:spPr>
        <a:xfrm rot="5400000">
          <a:off x="2460096" y="-273245"/>
          <a:ext cx="875213" cy="39103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174641"/>
              <a:satOff val="-3128"/>
              <a:lumOff val="1329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ü"/>
          </a:pPr>
          <a:r>
            <a:rPr lang="en-GB" sz="2800" kern="1200" dirty="0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Transfer</a:t>
          </a:r>
          <a:r>
            <a:rPr lang="en-GB" sz="2800" kern="1200" baseline="0" dirty="0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 Decision stemming from same nationality.</a:t>
          </a:r>
          <a:endParaRPr lang="en-GB" sz="2800" kern="1200" dirty="0">
            <a:latin typeface="Microsoft Himalaya" pitchFamily="2" charset="0"/>
            <a:ea typeface="Microsoft Himalaya" pitchFamily="2" charset="0"/>
            <a:cs typeface="Microsoft Himalaya" pitchFamily="2" charset="0"/>
          </a:endParaRPr>
        </a:p>
      </dsp:txBody>
      <dsp:txXfrm rot="-5400000">
        <a:off x="942537" y="1287038"/>
        <a:ext cx="3867607" cy="789765"/>
      </dsp:txXfrm>
    </dsp:sp>
    <dsp:sp modelId="{C9BAE4ED-88C2-F541-9537-4BF274E451FE}">
      <dsp:nvSpPr>
        <dsp:cNvPr id="0" name=""/>
        <dsp:cNvSpPr/>
      </dsp:nvSpPr>
      <dsp:spPr>
        <a:xfrm rot="5400000">
          <a:off x="-201972" y="2947749"/>
          <a:ext cx="1346482" cy="942537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Performance</a:t>
          </a:r>
          <a:endParaRPr lang="en-GB" sz="1300" kern="1200" dirty="0"/>
        </a:p>
      </dsp:txBody>
      <dsp:txXfrm rot="-5400000">
        <a:off x="1" y="3217046"/>
        <a:ext cx="942537" cy="403945"/>
      </dsp:txXfrm>
    </dsp:sp>
    <dsp:sp modelId="{B7633A90-8189-2A4D-BA77-F230931218FD}">
      <dsp:nvSpPr>
        <dsp:cNvPr id="0" name=""/>
        <dsp:cNvSpPr/>
      </dsp:nvSpPr>
      <dsp:spPr>
        <a:xfrm rot="5400000">
          <a:off x="2131869" y="1442337"/>
          <a:ext cx="1531667" cy="39103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itchFamily="2" charset="2"/>
            <a:buChar char="ü"/>
          </a:pPr>
          <a:r>
            <a:rPr lang="en-GB" sz="2800" kern="1200" dirty="0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Average Points per game (</a:t>
          </a:r>
          <a:r>
            <a:rPr lang="en-GB" sz="2800" kern="1200" dirty="0" err="1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pg</a:t>
          </a:r>
          <a:r>
            <a:rPr lang="en-GB" sz="2800" kern="1200" dirty="0">
              <a:latin typeface="Microsoft Himalaya" pitchFamily="2" charset="0"/>
              <a:ea typeface="Microsoft Himalaya" pitchFamily="2" charset="0"/>
              <a:cs typeface="Microsoft Himalaya" pitchFamily="2" charset="0"/>
            </a:rPr>
            <a:t>) and Expected performance (Fee) compared with Minutes Played and Goals.</a:t>
          </a:r>
        </a:p>
      </dsp:txBody>
      <dsp:txXfrm rot="-5400000">
        <a:off x="942537" y="2706439"/>
        <a:ext cx="3835561" cy="1382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481715-A507-C345-AE30-C0583418F7AB}">
      <dsp:nvSpPr>
        <dsp:cNvPr id="0" name=""/>
        <dsp:cNvSpPr/>
      </dsp:nvSpPr>
      <dsp:spPr>
        <a:xfrm>
          <a:off x="870973" y="1925"/>
          <a:ext cx="2652448" cy="106097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Transfermarket.de </a:t>
          </a:r>
          <a:endParaRPr lang="en-GB" sz="1600" kern="1200" dirty="0"/>
        </a:p>
      </dsp:txBody>
      <dsp:txXfrm>
        <a:off x="1401463" y="1925"/>
        <a:ext cx="1591469" cy="1060979"/>
      </dsp:txXfrm>
    </dsp:sp>
    <dsp:sp modelId="{22A1EC4D-6DA6-1E4B-9BF4-1D4EF865FE46}">
      <dsp:nvSpPr>
        <dsp:cNvPr id="0" name=""/>
        <dsp:cNvSpPr/>
      </dsp:nvSpPr>
      <dsp:spPr>
        <a:xfrm>
          <a:off x="3178603" y="92109"/>
          <a:ext cx="2201532" cy="88061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English premier league In and out transfers from 1996-2020</a:t>
          </a:r>
          <a:endParaRPr lang="en-GB" sz="1500" kern="1200" dirty="0"/>
        </a:p>
      </dsp:txBody>
      <dsp:txXfrm>
        <a:off x="3618909" y="92109"/>
        <a:ext cx="1320920" cy="880612"/>
      </dsp:txXfrm>
    </dsp:sp>
    <dsp:sp modelId="{8759C740-8614-EE48-B761-90E7996D6E54}">
      <dsp:nvSpPr>
        <dsp:cNvPr id="0" name=""/>
        <dsp:cNvSpPr/>
      </dsp:nvSpPr>
      <dsp:spPr>
        <a:xfrm>
          <a:off x="870973" y="1211442"/>
          <a:ext cx="2652448" cy="106097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Statbunker.com</a:t>
          </a:r>
          <a:endParaRPr lang="en-GB" sz="1600" kern="1200"/>
        </a:p>
      </dsp:txBody>
      <dsp:txXfrm>
        <a:off x="1401463" y="1211442"/>
        <a:ext cx="1591469" cy="1060979"/>
      </dsp:txXfrm>
    </dsp:sp>
    <dsp:sp modelId="{30409ED2-62C9-9A4A-AC30-CC99E9E24EA1}">
      <dsp:nvSpPr>
        <dsp:cNvPr id="0" name=""/>
        <dsp:cNvSpPr/>
      </dsp:nvSpPr>
      <dsp:spPr>
        <a:xfrm>
          <a:off x="3178603" y="1301625"/>
          <a:ext cx="2201532" cy="88061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Manager Nationality, Average points, Tenure and Club</a:t>
          </a:r>
          <a:endParaRPr lang="en-GB" sz="1500" kern="1200"/>
        </a:p>
      </dsp:txBody>
      <dsp:txXfrm>
        <a:off x="3618909" y="1301625"/>
        <a:ext cx="1320920" cy="880612"/>
      </dsp:txXfrm>
    </dsp:sp>
    <dsp:sp modelId="{1396D676-9009-2545-928D-2C3E41D21A3D}">
      <dsp:nvSpPr>
        <dsp:cNvPr id="0" name=""/>
        <dsp:cNvSpPr/>
      </dsp:nvSpPr>
      <dsp:spPr>
        <a:xfrm>
          <a:off x="870973" y="2420958"/>
          <a:ext cx="2652448" cy="106097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Wikipedia.com</a:t>
          </a:r>
          <a:endParaRPr lang="en-GB" sz="1600" kern="1200"/>
        </a:p>
      </dsp:txBody>
      <dsp:txXfrm>
        <a:off x="1401463" y="2420958"/>
        <a:ext cx="1591469" cy="1060979"/>
      </dsp:txXfrm>
    </dsp:sp>
    <dsp:sp modelId="{D08FEB51-563B-2048-97BA-4F7026574CF4}">
      <dsp:nvSpPr>
        <dsp:cNvPr id="0" name=""/>
        <dsp:cNvSpPr/>
      </dsp:nvSpPr>
      <dsp:spPr>
        <a:xfrm>
          <a:off x="3178603" y="2511142"/>
          <a:ext cx="2201532" cy="880612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Player nationalities and minutes played</a:t>
          </a:r>
          <a:endParaRPr lang="en-GB" sz="1500" kern="1200"/>
        </a:p>
      </dsp:txBody>
      <dsp:txXfrm>
        <a:off x="3618909" y="2511142"/>
        <a:ext cx="1320920" cy="8806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8E2DD-91C7-4241-A800-214A2C6BD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EBB1F-6676-2C44-AEDC-29C0016DA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2FD24-695F-4347-9E28-D9781733E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2AB-FB64-DC4C-A5F0-37C06911160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54936-4CC9-EE47-87DD-C0590B519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17AEF-17F8-7F42-80D7-48EAACE1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40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2C21-196A-E04F-9760-382308584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1BBA2A-7BD7-EC4C-BB81-C306633D7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3B126-535C-9D47-B49F-96A32742B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2AB-FB64-DC4C-A5F0-37C06911160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ED3AC-2047-E84C-92BD-FD14A5A71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7A29D-812B-DD41-A37E-841C2C2AD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4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076BCC-17B0-BE41-ADAA-2CB187C80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9AAA1-2DB3-404D-B8EC-A2A8E1B36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B15A6-C09B-124E-8C06-3AE70EDC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2AB-FB64-DC4C-A5F0-37C06911160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029CE-91C0-444A-8ECD-84FD2C02F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17BE5-0B66-3140-9EE7-CA33B8C5F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6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9ECA7-20B7-534C-B687-8BA5396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6EEA9-D535-DF42-A242-64A736DBA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F3B70-6E18-BD49-9ADD-A5C24F0E1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2AB-FB64-DC4C-A5F0-37C06911160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2264A-EE4C-184E-A827-57DD1048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E8E26-8647-6F41-9FCA-F206133F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41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90B4C-FA49-B640-B167-9F9B5324E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B4A4D-59AE-7744-99BB-694FB20AB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84668-1A03-BF40-B9DC-A4F353426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2AB-FB64-DC4C-A5F0-37C06911160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298E9-817D-C448-896B-9DD7944CB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B6F11-B13F-B448-8B89-AFBF7D50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9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3BC8-0D63-5645-8051-26C0A1EA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54597-A2D9-8847-80B8-69916EC65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18F470-F972-524F-A886-8244EA108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D3377-3098-4E4E-BAEA-03539CB0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2AB-FB64-DC4C-A5F0-37C06911160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B1C22-C8F2-F443-B6CE-DDA9A732E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CC11C-0D85-5048-A662-DD55BDC2C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94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F2F2D-402F-E34C-AC3E-42ACBF630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D38E2-9ECA-C34A-8695-A78809C1E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5CDEB-F4C9-0342-949B-6253FCCDE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69B60-D401-7A46-9BD7-7836DA070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25F2B-6CAF-4944-9FF8-7D5312EEAC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0E4057-88CA-1647-9CC8-493BC24BF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2AB-FB64-DC4C-A5F0-37C06911160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919272-8D47-A546-86E1-4A090199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37E002-22A4-804A-92FB-2B30FDC5C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7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DF37-11C4-C64F-94BF-90D753A7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375C8-D613-DF41-A6F5-8949D3A0D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2AB-FB64-DC4C-A5F0-37C06911160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D0C10-96FD-EA45-891A-8140BAB5F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9866AC-0850-FA40-8083-121E87417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86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ADE052-E21C-614C-8D19-26DB93D17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2AB-FB64-DC4C-A5F0-37C06911160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9CDDA-68F2-3146-9C19-8133302A5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46C18-4743-024C-A678-91F3BAE8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80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066AD-D702-6B42-8CC0-35D91EF0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90CD3-BA60-F245-844F-D0CF079C5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E672ED-42A0-724D-96EF-719FE1FA3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DA774-CE0A-D340-AE5F-353889BF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2AB-FB64-DC4C-A5F0-37C06911160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F6547-0FF1-7B4C-8A57-342E5262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943A3-EE55-2D47-9C96-5560B9A4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4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0FFB6-EE4A-6645-83E6-917B9B5C2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6DC209-87EE-C143-B7B1-E53C5915A5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62992-8611-BD44-820F-0384600AA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6ABA4-C26E-C843-8F18-FA5DEB570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12AB-FB64-DC4C-A5F0-37C06911160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3ECDF-9B1B-CC44-8BEE-1BCA4C0B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C98EC-23AD-2F4E-B69F-2C16FA59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18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A9761A-0CD3-2342-8E85-95162C32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32D95-C88D-3046-9C17-0CF9C116B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AC005-3B35-2340-82B8-DCECFE6A8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E12AB-FB64-DC4C-A5F0-37C06911160E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8976C-C7DC-1447-A0FF-2105204148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58C13-84D0-5E4F-817C-4FCBDE307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3226F-A9F3-D049-9635-6FD4AAD6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4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://dianjay.deviantart.com/art/Francesco-Totti-683136788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hyperlink" Target="http://rendersbf.blogspot.com/2013/11/cr7-portugal-2013.html" TargetMode="External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Football ball in goal">
            <a:extLst>
              <a:ext uri="{FF2B5EF4-FFF2-40B4-BE49-F238E27FC236}">
                <a16:creationId xmlns:a16="http://schemas.microsoft.com/office/drawing/2014/main" id="{47E82A65-C88B-454B-A72B-C47556FA3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5" r="23298" b="688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40742-4D0D-9A44-B720-78BC2D510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2391336"/>
            <a:ext cx="4023360" cy="184787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400" dirty="0"/>
              <a:t>Do dogs of the same breed play football together?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E4C87-B9F6-184E-912F-8A2E7C753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Group 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587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55114C-C4DA-C940-9142-309DCC69875B}"/>
              </a:ext>
            </a:extLst>
          </p:cNvPr>
          <p:cNvSpPr/>
          <p:nvPr/>
        </p:nvSpPr>
        <p:spPr>
          <a:xfrm>
            <a:off x="6005513" y="-17718"/>
            <a:ext cx="6230113" cy="6875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84EFA-E499-4E40-97F1-4563D931F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54" y="260028"/>
            <a:ext cx="4953970" cy="717434"/>
          </a:xfrm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Comparison of Non- CL Clubs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9F8B58A-6791-6646-A655-09F1E7C29FE7}"/>
              </a:ext>
            </a:extLst>
          </p:cNvPr>
          <p:cNvSpPr txBox="1"/>
          <p:nvPr/>
        </p:nvSpPr>
        <p:spPr>
          <a:xfrm>
            <a:off x="201353" y="1171170"/>
            <a:ext cx="4953971" cy="28623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Compared to CL clubs the correlation between average points and relative homophily becomes less evident.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Nuno </a:t>
            </a:r>
            <a:r>
              <a:rPr lang="en-US" dirty="0" err="1"/>
              <a:t>Espirito</a:t>
            </a:r>
            <a:r>
              <a:rPr lang="en-US" dirty="0"/>
              <a:t> Santo and John Gregory have managed to stay competitive despite homophily measures.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Sean </a:t>
            </a:r>
            <a:r>
              <a:rPr lang="en-US" dirty="0" err="1"/>
              <a:t>Dyche</a:t>
            </a:r>
            <a:r>
              <a:rPr lang="en-US" dirty="0"/>
              <a:t> has highest measure of homophily measure and low </a:t>
            </a:r>
            <a:r>
              <a:rPr lang="en-US" dirty="0" err="1"/>
              <a:t>ppg</a:t>
            </a:r>
            <a:r>
              <a:rPr lang="en-US" dirty="0"/>
              <a:t> (1.05)</a:t>
            </a:r>
            <a:endParaRPr lang="en-GB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136EC7-6B47-D54F-9A7C-EDA63E31A0A9}"/>
              </a:ext>
            </a:extLst>
          </p:cNvPr>
          <p:cNvSpPr txBox="1"/>
          <p:nvPr/>
        </p:nvSpPr>
        <p:spPr>
          <a:xfrm>
            <a:off x="201353" y="4223171"/>
            <a:ext cx="3888079" cy="203132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reflected in the MP by the new signings as values are closer to those of players that don’t match.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John Gregory’s signings were the only ones that were able to outperform those that didn’t match.</a:t>
            </a:r>
          </a:p>
        </p:txBody>
      </p:sp>
      <p:pic>
        <p:nvPicPr>
          <p:cNvPr id="81" name="Picture 80" descr="Chart, box and whisker chart&#10;&#10;Description automatically generated">
            <a:extLst>
              <a:ext uri="{FF2B5EF4-FFF2-40B4-BE49-F238E27FC236}">
                <a16:creationId xmlns:a16="http://schemas.microsoft.com/office/drawing/2014/main" id="{D072A835-E329-9148-A3A9-0A351C33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492" y="84005"/>
            <a:ext cx="5725448" cy="324441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2A85DE2-FE0F-1741-8C11-57CA60C79607}"/>
              </a:ext>
            </a:extLst>
          </p:cNvPr>
          <p:cNvSpPr txBox="1"/>
          <p:nvPr/>
        </p:nvSpPr>
        <p:spPr>
          <a:xfrm>
            <a:off x="11281459" y="3069945"/>
            <a:ext cx="694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Figure: 8</a:t>
            </a:r>
          </a:p>
        </p:txBody>
      </p:sp>
      <p:pic>
        <p:nvPicPr>
          <p:cNvPr id="83" name="Picture 82" descr="Chart&#10;&#10;Description automatically generated">
            <a:extLst>
              <a:ext uri="{FF2B5EF4-FFF2-40B4-BE49-F238E27FC236}">
                <a16:creationId xmlns:a16="http://schemas.microsoft.com/office/drawing/2014/main" id="{E93EDE44-1D5A-6F4D-9892-C0B48F238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492" y="3431471"/>
            <a:ext cx="5758950" cy="334670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8EEA0DE-3E6B-B14C-B012-BEC8392BC82D}"/>
              </a:ext>
            </a:extLst>
          </p:cNvPr>
          <p:cNvSpPr txBox="1"/>
          <p:nvPr/>
        </p:nvSpPr>
        <p:spPr>
          <a:xfrm>
            <a:off x="11294581" y="6520078"/>
            <a:ext cx="694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Figure: 9</a:t>
            </a:r>
          </a:p>
        </p:txBody>
      </p:sp>
    </p:spTree>
    <p:extLst>
      <p:ext uri="{BB962C8B-B14F-4D97-AF65-F5344CB8AC3E}">
        <p14:creationId xmlns:p14="http://schemas.microsoft.com/office/powerpoint/2010/main" val="3628610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118B1-2E7B-6C43-87A8-357E5749E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22" y="515682"/>
            <a:ext cx="6070600" cy="732824"/>
          </a:xfrm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Position fee cleaned and homophily</a:t>
            </a:r>
            <a:endParaRPr lang="en-US" sz="5200" dirty="0">
              <a:latin typeface="Microsoft Himalaya" pitchFamily="2" charset="0"/>
              <a:ea typeface="Microsoft Himalaya" pitchFamily="2" charset="0"/>
              <a:cs typeface="Microsoft Himalaya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0BDEFE-170F-CF4B-9A3A-9F4A7C062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22" y="1654556"/>
            <a:ext cx="6303089" cy="30520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8F5365-03BE-354A-8FC3-F68F5609F652}"/>
              </a:ext>
            </a:extLst>
          </p:cNvPr>
          <p:cNvSpPr txBox="1"/>
          <p:nvPr/>
        </p:nvSpPr>
        <p:spPr>
          <a:xfrm>
            <a:off x="6204617" y="4452704"/>
            <a:ext cx="9256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Figure: 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3F0584-8C3A-C24F-BF7A-770565D7AE5D}"/>
              </a:ext>
            </a:extLst>
          </p:cNvPr>
          <p:cNvSpPr txBox="1"/>
          <p:nvPr/>
        </p:nvSpPr>
        <p:spPr>
          <a:xfrm>
            <a:off x="7496733" y="515682"/>
            <a:ext cx="3763088" cy="34163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Managers often spend more for right midfielders, second strikers, wingers, Midfielders and Centre forwards that match the nationality.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Attackers are the most important positions in football a manager may trust a player of the same nationality more hence spends more by making him a priority signing.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C14F9FC-E480-5849-8046-43E0A7A6B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65" r="20333" b="-5"/>
          <a:stretch/>
        </p:blipFill>
        <p:spPr>
          <a:xfrm>
            <a:off x="7685714" y="4101252"/>
            <a:ext cx="2870376" cy="2587497"/>
          </a:xfrm>
          <a:custGeom>
            <a:avLst/>
            <a:gdLst/>
            <a:ahLst/>
            <a:cxnLst/>
            <a:rect l="l" t="t" r="r" b="b"/>
            <a:pathLst>
              <a:path w="2397514" h="2161236">
                <a:moveTo>
                  <a:pt x="684017" y="0"/>
                </a:moveTo>
                <a:cubicBezTo>
                  <a:pt x="1715801" y="0"/>
                  <a:pt x="1715801" y="0"/>
                  <a:pt x="1715801" y="0"/>
                </a:cubicBezTo>
                <a:cubicBezTo>
                  <a:pt x="1768004" y="0"/>
                  <a:pt x="1835562" y="37478"/>
                  <a:pt x="1863198" y="84326"/>
                </a:cubicBezTo>
                <a:cubicBezTo>
                  <a:pt x="2379089" y="993169"/>
                  <a:pt x="2379089" y="993169"/>
                  <a:pt x="2379089" y="993169"/>
                </a:cubicBezTo>
                <a:cubicBezTo>
                  <a:pt x="2403656" y="1043140"/>
                  <a:pt x="2403656" y="1118096"/>
                  <a:pt x="2379089" y="1168068"/>
                </a:cubicBezTo>
                <a:cubicBezTo>
                  <a:pt x="1863198" y="2076910"/>
                  <a:pt x="1863198" y="2076910"/>
                  <a:pt x="1863198" y="2076910"/>
                </a:cubicBezTo>
                <a:cubicBezTo>
                  <a:pt x="1835562" y="2123759"/>
                  <a:pt x="1768004" y="2161236"/>
                  <a:pt x="1715801" y="2161236"/>
                </a:cubicBezTo>
                <a:lnTo>
                  <a:pt x="684017" y="2161236"/>
                </a:lnTo>
                <a:cubicBezTo>
                  <a:pt x="628744" y="2161236"/>
                  <a:pt x="561187" y="2123759"/>
                  <a:pt x="536621" y="2076910"/>
                </a:cubicBezTo>
                <a:cubicBezTo>
                  <a:pt x="20729" y="1168068"/>
                  <a:pt x="20729" y="1168068"/>
                  <a:pt x="20729" y="1168068"/>
                </a:cubicBezTo>
                <a:cubicBezTo>
                  <a:pt x="-6909" y="1118096"/>
                  <a:pt x="-6909" y="1043140"/>
                  <a:pt x="20729" y="993169"/>
                </a:cubicBezTo>
                <a:cubicBezTo>
                  <a:pt x="536621" y="84326"/>
                  <a:pt x="536621" y="84326"/>
                  <a:pt x="536621" y="84326"/>
                </a:cubicBezTo>
                <a:cubicBezTo>
                  <a:pt x="561187" y="37478"/>
                  <a:pt x="628744" y="0"/>
                  <a:pt x="684017" y="0"/>
                </a:cubicBezTo>
                <a:close/>
              </a:path>
            </a:pathLst>
          </a:cu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F0CED0A0-F5E3-F348-BEF2-06FE9038C8B8}"/>
              </a:ext>
            </a:extLst>
          </p:cNvPr>
          <p:cNvSpPr/>
          <p:nvPr/>
        </p:nvSpPr>
        <p:spPr>
          <a:xfrm rot="8353655">
            <a:off x="2810022" y="2460903"/>
            <a:ext cx="386340" cy="125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28902D3-AB38-FE4A-97BE-B7F0A469EDED}"/>
              </a:ext>
            </a:extLst>
          </p:cNvPr>
          <p:cNvSpPr/>
          <p:nvPr/>
        </p:nvSpPr>
        <p:spPr>
          <a:xfrm rot="11805382">
            <a:off x="2269228" y="3751447"/>
            <a:ext cx="386340" cy="125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7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6608A-E46B-0C4B-A0FD-9894744C2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97" y="785377"/>
            <a:ext cx="2073551" cy="5127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DA120E53-F28B-434D-8FE7-B5A83DF163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4167204"/>
              </p:ext>
            </p:extLst>
          </p:nvPr>
        </p:nvGraphicFramePr>
        <p:xfrm>
          <a:off x="3674787" y="757502"/>
          <a:ext cx="8023776" cy="289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284">
                  <a:extLst>
                    <a:ext uri="{9D8B030D-6E8A-4147-A177-3AD203B41FA5}">
                      <a16:colId xmlns:a16="http://schemas.microsoft.com/office/drawing/2014/main" val="3681977045"/>
                    </a:ext>
                  </a:extLst>
                </a:gridCol>
                <a:gridCol w="1306915">
                  <a:extLst>
                    <a:ext uri="{9D8B030D-6E8A-4147-A177-3AD203B41FA5}">
                      <a16:colId xmlns:a16="http://schemas.microsoft.com/office/drawing/2014/main" val="3155311815"/>
                    </a:ext>
                  </a:extLst>
                </a:gridCol>
                <a:gridCol w="1584433">
                  <a:extLst>
                    <a:ext uri="{9D8B030D-6E8A-4147-A177-3AD203B41FA5}">
                      <a16:colId xmlns:a16="http://schemas.microsoft.com/office/drawing/2014/main" val="1275668645"/>
                    </a:ext>
                  </a:extLst>
                </a:gridCol>
                <a:gridCol w="674662">
                  <a:extLst>
                    <a:ext uri="{9D8B030D-6E8A-4147-A177-3AD203B41FA5}">
                      <a16:colId xmlns:a16="http://schemas.microsoft.com/office/drawing/2014/main" val="346500055"/>
                    </a:ext>
                  </a:extLst>
                </a:gridCol>
                <a:gridCol w="1563989">
                  <a:extLst>
                    <a:ext uri="{9D8B030D-6E8A-4147-A177-3AD203B41FA5}">
                      <a16:colId xmlns:a16="http://schemas.microsoft.com/office/drawing/2014/main" val="1933789102"/>
                    </a:ext>
                  </a:extLst>
                </a:gridCol>
                <a:gridCol w="1165661">
                  <a:extLst>
                    <a:ext uri="{9D8B030D-6E8A-4147-A177-3AD203B41FA5}">
                      <a16:colId xmlns:a16="http://schemas.microsoft.com/office/drawing/2014/main" val="1831557225"/>
                    </a:ext>
                  </a:extLst>
                </a:gridCol>
                <a:gridCol w="757569">
                  <a:extLst>
                    <a:ext uri="{9D8B030D-6E8A-4147-A177-3AD203B41FA5}">
                      <a16:colId xmlns:a16="http://schemas.microsoft.com/office/drawing/2014/main" val="289045093"/>
                    </a:ext>
                  </a:extLst>
                </a:gridCol>
                <a:gridCol w="451263">
                  <a:extLst>
                    <a:ext uri="{9D8B030D-6E8A-4147-A177-3AD203B41FA5}">
                      <a16:colId xmlns:a16="http://schemas.microsoft.com/office/drawing/2014/main" val="2379659404"/>
                    </a:ext>
                  </a:extLst>
                </a:gridCol>
              </a:tblGrid>
              <a:tr h="217298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Year</a:t>
                      </a:r>
                    </a:p>
                  </a:txBody>
                  <a:tcPr marL="15390" marR="15390" marT="1539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Manager</a:t>
                      </a:r>
                    </a:p>
                  </a:txBody>
                  <a:tcPr marL="15390" marR="15390" marT="15390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Manager Homophily</a:t>
                      </a:r>
                    </a:p>
                  </a:txBody>
                  <a:tcPr marL="15390" marR="15390" marT="15390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Fee Paid</a:t>
                      </a:r>
                    </a:p>
                  </a:txBody>
                  <a:tcPr marL="15390" marR="15390" marT="15390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effectLst/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Player Name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Microsoft Himalaya" pitchFamily="2" charset="0"/>
                        <a:cs typeface="Microsoft Himalaya" pitchFamily="2" charset="0"/>
                      </a:endParaRPr>
                    </a:p>
                  </a:txBody>
                  <a:tcPr marL="15390" marR="15390" marT="15390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Position </a:t>
                      </a:r>
                    </a:p>
                  </a:txBody>
                  <a:tcPr marL="15390" marR="15390" marT="15390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MP</a:t>
                      </a:r>
                    </a:p>
                  </a:txBody>
                  <a:tcPr marL="15390" marR="15390" marT="15390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Goals</a:t>
                      </a:r>
                    </a:p>
                  </a:txBody>
                  <a:tcPr marL="15390" marR="15390" marT="15390" marB="0" anchor="b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84906873"/>
                  </a:ext>
                </a:extLst>
              </a:tr>
              <a:tr h="130211">
                <a:tc>
                  <a:txBody>
                    <a:bodyPr/>
                    <a:lstStyle/>
                    <a:p>
                      <a:pPr lvl="0"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2019</a:t>
                      </a:r>
                    </a:p>
                  </a:txBody>
                  <a:tcPr marL="15390" marR="15390" marT="1539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Pep Guardiola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0.23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63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Rodrigo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Midfield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2486.0</a:t>
                      </a:r>
                      <a:endParaRPr lang="en-GB" sz="1400" dirty="0">
                        <a:effectLst/>
                        <a:latin typeface="+mn-lt"/>
                      </a:endParaRPr>
                    </a:p>
                  </a:txBody>
                  <a:tcPr marL="15390" marR="15390" marT="1539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15390" marR="15390" marT="1539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09468775"/>
                  </a:ext>
                </a:extLst>
              </a:tr>
              <a:tr h="217298">
                <a:tc>
                  <a:txBody>
                    <a:bodyPr/>
                    <a:lstStyle/>
                    <a:p>
                      <a:pPr lvl="0"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2018</a:t>
                      </a:r>
                    </a:p>
                  </a:txBody>
                  <a:tcPr marL="15390" marR="15390" marT="1539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Unai Emery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22.5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Lucas Perez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Centre foreword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475</a:t>
                      </a:r>
                    </a:p>
                  </a:txBody>
                  <a:tcPr marL="15390" marR="15390" marT="15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15390" marR="15390" marT="1539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16645010"/>
                  </a:ext>
                </a:extLst>
              </a:tr>
              <a:tr h="217298">
                <a:tc>
                  <a:txBody>
                    <a:bodyPr/>
                    <a:lstStyle/>
                    <a:p>
                      <a:pPr lvl="0"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</a:t>
                      </a:r>
                    </a:p>
                  </a:txBody>
                  <a:tcPr marL="15390" marR="15390" marT="1539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Arsene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Wenger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47.5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Alexander Lacazette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Centre foreword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2202.0</a:t>
                      </a:r>
                      <a:endParaRPr lang="en-GB" sz="1400" dirty="0">
                        <a:effectLst/>
                        <a:latin typeface="+mn-lt"/>
                      </a:endParaRPr>
                    </a:p>
                  </a:txBody>
                  <a:tcPr marL="15390" marR="15390" marT="1539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15390" marR="15390" marT="1539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47668780"/>
                  </a:ext>
                </a:extLst>
              </a:tr>
              <a:tr h="130211">
                <a:tc>
                  <a:txBody>
                    <a:bodyPr/>
                    <a:lstStyle/>
                    <a:p>
                      <a:pPr lvl="0"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15390" marR="15390" marT="1539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Pep Guardiola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0.33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16.5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Nolito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Left Winger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778</a:t>
                      </a:r>
                    </a:p>
                  </a:txBody>
                  <a:tcPr marL="15390" marR="15390" marT="15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15390" marR="15390" marT="1539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4638948"/>
                  </a:ext>
                </a:extLst>
              </a:tr>
              <a:tr h="217298">
                <a:tc>
                  <a:txBody>
                    <a:bodyPr/>
                    <a:lstStyle/>
                    <a:p>
                      <a:pPr lvl="0"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15390" marR="15390" marT="1539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Arsene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Wenger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0.24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10.8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Oliver Giroud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Centre foreword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2333</a:t>
                      </a:r>
                    </a:p>
                  </a:txBody>
                  <a:tcPr marL="15390" marR="15390" marT="15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15390" marR="15390" marT="1539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58627809"/>
                  </a:ext>
                </a:extLst>
              </a:tr>
              <a:tr h="217298">
                <a:tc>
                  <a:txBody>
                    <a:bodyPr/>
                    <a:lstStyle/>
                    <a:p>
                      <a:pPr lvl="0"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2010</a:t>
                      </a:r>
                    </a:p>
                  </a:txBody>
                  <a:tcPr marL="15390" marR="15390" marT="1539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Sam </a:t>
                      </a:r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Allerdyce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  <a:latin typeface="+mn-lt"/>
                        </a:rPr>
                        <a:t>15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Andy Carrol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Centre foreword</a:t>
                      </a:r>
                    </a:p>
                  </a:txBody>
                  <a:tcPr marL="15390" marR="15390" marT="1539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1091</a:t>
                      </a:r>
                    </a:p>
                  </a:txBody>
                  <a:tcPr marL="15390" marR="15390" marT="1539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15390" marR="15390" marT="1539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93968862"/>
                  </a:ext>
                </a:extLst>
              </a:tr>
              <a:tr h="322165">
                <a:tc>
                  <a:txBody>
                    <a:bodyPr/>
                    <a:lstStyle/>
                    <a:p>
                      <a:pPr lvl="0"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2019</a:t>
                      </a:r>
                    </a:p>
                  </a:txBody>
                  <a:tcPr marL="15390" marR="15390" marT="15390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Nuno </a:t>
                      </a:r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Espirito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Santo</a:t>
                      </a:r>
                    </a:p>
                  </a:txBody>
                  <a:tcPr marL="15390" marR="15390" marT="1539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</a:t>
                      </a:r>
                    </a:p>
                  </a:txBody>
                  <a:tcPr marL="15390" marR="15390" marT="1539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17.63</a:t>
                      </a:r>
                    </a:p>
                  </a:txBody>
                  <a:tcPr marL="15390" marR="15390" marT="1539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Daniel </a:t>
                      </a:r>
                      <a:r>
                        <a:rPr lang="en-GB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Podence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5390" marR="15390" marT="1539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Left Winger</a:t>
                      </a:r>
                    </a:p>
                  </a:txBody>
                  <a:tcPr marL="15390" marR="15390" marT="15390" marB="0" anchor="b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289</a:t>
                      </a:r>
                    </a:p>
                  </a:txBody>
                  <a:tcPr marL="15390" marR="15390" marT="1539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15390" marR="15390" marT="15390" marB="0"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72837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CBCAE17-B2C6-AB4F-AB19-383558EF821C}"/>
              </a:ext>
            </a:extLst>
          </p:cNvPr>
          <p:cNvSpPr txBox="1"/>
          <p:nvPr/>
        </p:nvSpPr>
        <p:spPr>
          <a:xfrm>
            <a:off x="11011617" y="3653268"/>
            <a:ext cx="8479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Figure: 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446627-CEA7-6A49-B3CC-C055BD99C565}"/>
              </a:ext>
            </a:extLst>
          </p:cNvPr>
          <p:cNvSpPr txBox="1"/>
          <p:nvPr/>
        </p:nvSpPr>
        <p:spPr>
          <a:xfrm>
            <a:off x="351597" y="1531780"/>
            <a:ext cx="2829754" cy="480131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Overall, it was found that both a players and managers performance are negatively correlated with higher homophily measures.</a:t>
            </a:r>
          </a:p>
          <a:p>
            <a:endParaRPr lang="en-US" dirty="0"/>
          </a:p>
          <a:p>
            <a:r>
              <a:rPr lang="en-US" dirty="0"/>
              <a:t>The extent to which homophily is present differs based on the strength of the team but the effects are similar for both.</a:t>
            </a:r>
          </a:p>
          <a:p>
            <a:endParaRPr lang="en-US" dirty="0"/>
          </a:p>
          <a:p>
            <a:r>
              <a:rPr lang="en-US" dirty="0"/>
              <a:t>Lower placed team managers experience more homophily due to less buying power.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F10854-7DF7-B849-9B3E-22E65C3275AB}"/>
              </a:ext>
            </a:extLst>
          </p:cNvPr>
          <p:cNvSpPr txBox="1"/>
          <p:nvPr/>
        </p:nvSpPr>
        <p:spPr>
          <a:xfrm>
            <a:off x="3674787" y="4020830"/>
            <a:ext cx="8116542" cy="25853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Figure 11 shows specific players who were affected by homophily and their performances compared to what is expected from them (Fee).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example, Alexander </a:t>
            </a:r>
            <a:r>
              <a:rPr lang="en-US" dirty="0" err="1"/>
              <a:t>Lacazette</a:t>
            </a:r>
            <a:r>
              <a:rPr lang="en-US" dirty="0"/>
              <a:t> was bought for 47.5 million pounds and played 2202 minutes  but only managed to score 14 goals meaning he did not perform very well.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reflected in Figure 6, specifically Arsene Wenger as although MP is high the average </a:t>
            </a:r>
            <a:r>
              <a:rPr lang="en-US" dirty="0" err="1"/>
              <a:t>ppg</a:t>
            </a:r>
            <a:r>
              <a:rPr lang="en-US" dirty="0"/>
              <a:t> is low.</a:t>
            </a:r>
          </a:p>
        </p:txBody>
      </p:sp>
    </p:spTree>
    <p:extLst>
      <p:ext uri="{BB962C8B-B14F-4D97-AF65-F5344CB8AC3E}">
        <p14:creationId xmlns:p14="http://schemas.microsoft.com/office/powerpoint/2010/main" val="4194342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A77F0-3C09-3648-986F-44344A99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Problem Statement</a:t>
            </a:r>
            <a:endParaRPr lang="en-US" sz="4800" dirty="0">
              <a:latin typeface="Microsoft Himalaya" pitchFamily="2" charset="0"/>
              <a:ea typeface="Microsoft Himalaya" pitchFamily="2" charset="0"/>
              <a:cs typeface="Microsoft Himalaya" pitchFamily="2" charset="0"/>
            </a:endParaRPr>
          </a:p>
        </p:txBody>
      </p:sp>
      <p:pic>
        <p:nvPicPr>
          <p:cNvPr id="6" name="Picture 5" descr="A picture containing person, tree, outdoor, sport&#10;&#10;Description automatically generated">
            <a:extLst>
              <a:ext uri="{FF2B5EF4-FFF2-40B4-BE49-F238E27FC236}">
                <a16:creationId xmlns:a16="http://schemas.microsoft.com/office/drawing/2014/main" id="{9367DD8D-4C2A-F547-BE01-3CFE3C520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8" r="4748" b="-4"/>
          <a:stretch/>
        </p:blipFill>
        <p:spPr>
          <a:xfrm>
            <a:off x="6094476" y="1690688"/>
            <a:ext cx="5691070" cy="453492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D0EE2EA-8F57-8A4C-9034-8FF1544FA1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572677"/>
              </p:ext>
            </p:extLst>
          </p:nvPr>
        </p:nvGraphicFramePr>
        <p:xfrm>
          <a:off x="838201" y="2013625"/>
          <a:ext cx="4852869" cy="416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833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EACF4-97C9-AF4F-90C8-1FF26847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295902"/>
            <a:ext cx="3661043" cy="8163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Dataset Used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CDD8A57-CBE8-034A-BE28-23DE123DF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844"/>
          <a:stretch/>
        </p:blipFill>
        <p:spPr>
          <a:xfrm>
            <a:off x="1" y="328698"/>
            <a:ext cx="4434128" cy="6529302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A416911-43B9-9A45-8FAA-EC991CE53B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0856848"/>
              </p:ext>
            </p:extLst>
          </p:nvPr>
        </p:nvGraphicFramePr>
        <p:xfrm>
          <a:off x="4434129" y="2655918"/>
          <a:ext cx="6251110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909B623-2AE8-6045-B4BE-C0D0D19AB412}"/>
              </a:ext>
            </a:extLst>
          </p:cNvPr>
          <p:cNvSpPr txBox="1"/>
          <p:nvPr/>
        </p:nvSpPr>
        <p:spPr>
          <a:xfrm>
            <a:off x="10360543" y="5900426"/>
            <a:ext cx="1632178" cy="83099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G – Goals</a:t>
            </a:r>
          </a:p>
          <a:p>
            <a:r>
              <a:rPr lang="en-US" sz="1200" dirty="0"/>
              <a:t>MP - Minutes Played </a:t>
            </a:r>
          </a:p>
          <a:p>
            <a:r>
              <a:rPr lang="en-US" sz="1200" dirty="0"/>
              <a:t>Cl – Champions league </a:t>
            </a:r>
          </a:p>
          <a:p>
            <a:r>
              <a:rPr lang="en-US" sz="1200" dirty="0" err="1"/>
              <a:t>Ppg</a:t>
            </a:r>
            <a:r>
              <a:rPr lang="en-US" sz="1200" dirty="0"/>
              <a:t> – Points per game</a:t>
            </a:r>
          </a:p>
        </p:txBody>
      </p:sp>
    </p:spTree>
    <p:extLst>
      <p:ext uri="{BB962C8B-B14F-4D97-AF65-F5344CB8AC3E}">
        <p14:creationId xmlns:p14="http://schemas.microsoft.com/office/powerpoint/2010/main" val="2196810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05E8B-27A6-468A-9082-A1C630CCF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350358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To what extent is homophily present in the network dataset at hand?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hart, diagram&#10;&#10;Description automatically generated">
            <a:extLst>
              <a:ext uri="{FF2B5EF4-FFF2-40B4-BE49-F238E27FC236}">
                <a16:creationId xmlns:a16="http://schemas.microsoft.com/office/drawing/2014/main" id="{9C2E2415-2A8B-034D-BD09-8D6E83BDA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52" r="15250" b="2"/>
          <a:stretch/>
        </p:blipFill>
        <p:spPr>
          <a:xfrm>
            <a:off x="4744278" y="10"/>
            <a:ext cx="7446199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AE0335-06C4-994E-AEC3-F174F6B6EE38}"/>
              </a:ext>
            </a:extLst>
          </p:cNvPr>
          <p:cNvSpPr txBox="1"/>
          <p:nvPr/>
        </p:nvSpPr>
        <p:spPr>
          <a:xfrm>
            <a:off x="890338" y="4779119"/>
            <a:ext cx="4433454" cy="1754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 color Represents matching nationality between player and manager.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 size represents degree centrality to represent the the amount of In and Out Transfers of each manager.</a:t>
            </a:r>
          </a:p>
        </p:txBody>
      </p:sp>
    </p:spTree>
    <p:extLst>
      <p:ext uri="{BB962C8B-B14F-4D97-AF65-F5344CB8AC3E}">
        <p14:creationId xmlns:p14="http://schemas.microsoft.com/office/powerpoint/2010/main" val="520915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1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EB097-04FC-AE46-8226-166BFB6B3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6"/>
          <a:stretch/>
        </p:blipFill>
        <p:spPr>
          <a:xfrm>
            <a:off x="5214720" y="162560"/>
            <a:ext cx="6848071" cy="6502400"/>
          </a:xfrm>
          <a:prstGeom prst="rect">
            <a:avLst/>
          </a:prstGeom>
          <a:ln w="28575">
            <a:solidFill>
              <a:schemeClr val="tx1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86EFD-6890-7548-963C-F6228456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59" y="1048748"/>
            <a:ext cx="4670747" cy="2460672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dirty="0"/>
              <a:t>Comparison of observed and simulated value of Homophily  (Figure 2).</a:t>
            </a:r>
          </a:p>
          <a:p>
            <a:pPr lvl="1"/>
            <a:r>
              <a:rPr lang="en-US" sz="1600" dirty="0"/>
              <a:t>% of players that have the same nationality as their Manager based on transfer period.</a:t>
            </a:r>
          </a:p>
          <a:p>
            <a:pPr marL="0" indent="0">
              <a:buNone/>
            </a:pPr>
            <a:r>
              <a:rPr lang="en-US" sz="2000" dirty="0"/>
              <a:t>Robustness Test (Notebook):</a:t>
            </a:r>
          </a:p>
          <a:p>
            <a:pPr marL="0" indent="0">
              <a:buNone/>
            </a:pPr>
            <a:r>
              <a:rPr lang="en-US" sz="2000" dirty="0"/>
              <a:t>- T- Test</a:t>
            </a:r>
          </a:p>
          <a:p>
            <a:pPr>
              <a:buFontTx/>
              <a:buChar char="-"/>
            </a:pPr>
            <a:r>
              <a:rPr lang="en-US" sz="2000" dirty="0"/>
              <a:t>Chi squared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7419F-EAC0-754D-840B-59DC3A8A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86" y="162560"/>
            <a:ext cx="3422609" cy="67073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000" dirty="0"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Simulation 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87CA92-63BB-2E42-A361-08B163FF998A}"/>
              </a:ext>
            </a:extLst>
          </p:cNvPr>
          <p:cNvSpPr/>
          <p:nvPr/>
        </p:nvSpPr>
        <p:spPr>
          <a:xfrm>
            <a:off x="286459" y="4013884"/>
            <a:ext cx="4656274" cy="17953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Explored homophily by disregarding all English players to eliminate the geographical effect (Figure 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Homophily still present but to lesser extent as most managers and players are English.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98910F-6DD6-1445-85AA-723BBCDB50FF}"/>
              </a:ext>
            </a:extLst>
          </p:cNvPr>
          <p:cNvSpPr txBox="1"/>
          <p:nvPr/>
        </p:nvSpPr>
        <p:spPr>
          <a:xfrm>
            <a:off x="11368310" y="2858948"/>
            <a:ext cx="694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Figure: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A7859D-9A0F-CC4D-ADED-0008A7E3B90E}"/>
              </a:ext>
            </a:extLst>
          </p:cNvPr>
          <p:cNvSpPr txBox="1"/>
          <p:nvPr/>
        </p:nvSpPr>
        <p:spPr>
          <a:xfrm>
            <a:off x="11368309" y="5682294"/>
            <a:ext cx="694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Figure: 3</a:t>
            </a:r>
          </a:p>
        </p:txBody>
      </p:sp>
    </p:spTree>
    <p:extLst>
      <p:ext uri="{BB962C8B-B14F-4D97-AF65-F5344CB8AC3E}">
        <p14:creationId xmlns:p14="http://schemas.microsoft.com/office/powerpoint/2010/main" val="381037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6F66A575-7835-4400-BEDE-89F2EF034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43AC6-6440-BE4E-A7EA-736AC6D13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30" y="225742"/>
            <a:ext cx="5043487" cy="1244243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dirty="0"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Periodical Homophily measures of each Premier League Club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A81B41-B05F-2842-9891-83603DFED7AF}"/>
              </a:ext>
            </a:extLst>
          </p:cNvPr>
          <p:cNvSpPr/>
          <p:nvPr/>
        </p:nvSpPr>
        <p:spPr>
          <a:xfrm>
            <a:off x="212531" y="1695726"/>
            <a:ext cx="5043486" cy="33669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Homophily measures taken from observed periodical value that managers pick players from the same nationality.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Figure 4 shows each clubs managers over the last 24 years with their respective homophily measures.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Each scatter represents a year.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Clubs with no plot for a particular year were relegated.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89329D4-BD7F-614A-BFC6-6ABDDF9D0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381" y="68888"/>
            <a:ext cx="6526457" cy="67202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49EF187-D05D-1E4F-9EE1-9AA33B8F035F}"/>
              </a:ext>
            </a:extLst>
          </p:cNvPr>
          <p:cNvSpPr txBox="1"/>
          <p:nvPr/>
        </p:nvSpPr>
        <p:spPr>
          <a:xfrm>
            <a:off x="11415358" y="6466308"/>
            <a:ext cx="694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Figure: 4</a:t>
            </a:r>
          </a:p>
        </p:txBody>
      </p:sp>
    </p:spTree>
    <p:extLst>
      <p:ext uri="{BB962C8B-B14F-4D97-AF65-F5344CB8AC3E}">
        <p14:creationId xmlns:p14="http://schemas.microsoft.com/office/powerpoint/2010/main" val="1893376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16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18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0A113-43DE-3D49-AF83-0BCE0F5B6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351691"/>
            <a:ext cx="3522622" cy="742136"/>
          </a:xfr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Managers to Analyze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C093B94-09AA-AA48-A3E0-F56814770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969060" y="335208"/>
            <a:ext cx="1663775" cy="1066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2E12A72-4E22-304C-A06C-B89DD9020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31958">
            <a:off x="5455353" y="174041"/>
            <a:ext cx="1951155" cy="139802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0F635C6-BCBA-904D-BFF8-03E2E524E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9995">
            <a:off x="10521938" y="108633"/>
            <a:ext cx="1426519" cy="142651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BA3036F-0695-FE41-959E-02B7485CC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177122">
            <a:off x="6837707" y="-16505"/>
            <a:ext cx="1364157" cy="147197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2670E7B-E6E0-8746-A500-9162A52B9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04015">
            <a:off x="7505286" y="126286"/>
            <a:ext cx="1139471" cy="169082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C04B0E3-4C80-B042-99BA-4CBF25FB15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2986" y="-180500"/>
            <a:ext cx="1476631" cy="202477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ACEEA50-305D-3146-A837-4AF5CC8C1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881308">
            <a:off x="9972850" y="52076"/>
            <a:ext cx="1186011" cy="1660415"/>
          </a:xfrm>
          <a:prstGeom prst="rect">
            <a:avLst/>
          </a:prstGeom>
        </p:spPr>
      </p:pic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B19F6430-DF0C-4D40-AFF9-D32378D51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324399"/>
              </p:ext>
            </p:extLst>
          </p:nvPr>
        </p:nvGraphicFramePr>
        <p:xfrm>
          <a:off x="6065610" y="1472557"/>
          <a:ext cx="5739042" cy="3816340"/>
        </p:xfrm>
        <a:graphic>
          <a:graphicData uri="http://schemas.openxmlformats.org/drawingml/2006/table">
            <a:tbl>
              <a:tblPr firstRow="1" bandRow="1">
                <a:noFill/>
                <a:tableStyleId>{2D5ABB26-0587-4C30-8999-92F81FD0307C}</a:tableStyleId>
              </a:tblPr>
              <a:tblGrid>
                <a:gridCol w="448033">
                  <a:extLst>
                    <a:ext uri="{9D8B030D-6E8A-4147-A177-3AD203B41FA5}">
                      <a16:colId xmlns:a16="http://schemas.microsoft.com/office/drawing/2014/main" val="3582581138"/>
                    </a:ext>
                  </a:extLst>
                </a:gridCol>
                <a:gridCol w="1379936">
                  <a:extLst>
                    <a:ext uri="{9D8B030D-6E8A-4147-A177-3AD203B41FA5}">
                      <a16:colId xmlns:a16="http://schemas.microsoft.com/office/drawing/2014/main" val="4104974364"/>
                    </a:ext>
                  </a:extLst>
                </a:gridCol>
                <a:gridCol w="1867109">
                  <a:extLst>
                    <a:ext uri="{9D8B030D-6E8A-4147-A177-3AD203B41FA5}">
                      <a16:colId xmlns:a16="http://schemas.microsoft.com/office/drawing/2014/main" val="2845049946"/>
                    </a:ext>
                  </a:extLst>
                </a:gridCol>
                <a:gridCol w="1037974">
                  <a:extLst>
                    <a:ext uri="{9D8B030D-6E8A-4147-A177-3AD203B41FA5}">
                      <a16:colId xmlns:a16="http://schemas.microsoft.com/office/drawing/2014/main" val="2915032562"/>
                    </a:ext>
                  </a:extLst>
                </a:gridCol>
                <a:gridCol w="1005990">
                  <a:extLst>
                    <a:ext uri="{9D8B030D-6E8A-4147-A177-3AD203B41FA5}">
                      <a16:colId xmlns:a16="http://schemas.microsoft.com/office/drawing/2014/main" val="42361771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b="0" cap="none" spc="60" dirty="0">
                        <a:solidFill>
                          <a:schemeClr val="bg1"/>
                        </a:solidFill>
                        <a:latin typeface="+mn-lt"/>
                        <a:ea typeface="Microsoft Himalaya" pitchFamily="2" charset="0"/>
                        <a:cs typeface="Microsoft Himalaya" pitchFamily="2" charset="0"/>
                      </a:endParaRPr>
                    </a:p>
                  </a:txBody>
                  <a:tcPr marL="64243" marR="64243" marT="72010" marB="3212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cap="none" spc="60" dirty="0">
                          <a:solidFill>
                            <a:schemeClr val="bg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Club</a:t>
                      </a:r>
                    </a:p>
                  </a:txBody>
                  <a:tcPr marL="64243" marR="64243" marT="72010" marB="321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cap="none" spc="60" dirty="0">
                          <a:solidFill>
                            <a:schemeClr val="bg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Manager</a:t>
                      </a:r>
                    </a:p>
                  </a:txBody>
                  <a:tcPr marL="64243" marR="64243" marT="72010" marB="321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cap="none" spc="60" dirty="0">
                          <a:solidFill>
                            <a:schemeClr val="bg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Homophily</a:t>
                      </a:r>
                    </a:p>
                  </a:txBody>
                  <a:tcPr marL="64243" marR="64243" marT="72010" marB="3212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cap="none" spc="60" dirty="0">
                          <a:solidFill>
                            <a:schemeClr val="bg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Year</a:t>
                      </a:r>
                    </a:p>
                  </a:txBody>
                  <a:tcPr marL="64243" marR="64243" marT="72010" marB="321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282586"/>
                  </a:ext>
                </a:extLst>
              </a:tr>
              <a:tr h="279336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CL</a:t>
                      </a:r>
                    </a:p>
                  </a:txBody>
                  <a:tcPr marL="64243" marR="64243" marT="72010" marB="32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Arsenal FC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Unai Emery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0.5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2018- 2019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73346464"/>
                  </a:ext>
                </a:extLst>
              </a:tr>
              <a:tr h="3009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CL</a:t>
                      </a:r>
                    </a:p>
                  </a:txBody>
                  <a:tcPr marL="64243" marR="64243" marT="72010" marB="32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Arsenal FC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Arsene Wenger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0.23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1999- 2017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6620776"/>
                  </a:ext>
                </a:extLst>
              </a:tr>
              <a:tr h="367404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CL</a:t>
                      </a:r>
                    </a:p>
                  </a:txBody>
                  <a:tcPr marL="64243" marR="64243" marT="72010" marB="32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Manchester City 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Pep Guardiola 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0.21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2016 -Present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71745752"/>
                  </a:ext>
                </a:extLst>
              </a:tr>
              <a:tr h="366435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CL</a:t>
                      </a:r>
                    </a:p>
                  </a:txBody>
                  <a:tcPr marL="64243" marR="64243" marT="72010" marB="32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Manchester United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Alex Ferguson 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0.04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1997- 2015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56622759"/>
                  </a:ext>
                </a:extLst>
              </a:tr>
              <a:tr h="213767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CL</a:t>
                      </a:r>
                    </a:p>
                  </a:txBody>
                  <a:tcPr marL="64243" marR="64243" marT="72010" marB="321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Liverpool FC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Jurgen Klopp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0.02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2016- Present</a:t>
                      </a:r>
                    </a:p>
                  </a:txBody>
                  <a:tcPr marL="64243" marR="64243" marT="72010" marB="32122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5">
                            <a:lumMod val="5000"/>
                            <a:lumOff val="95000"/>
                          </a:schemeClr>
                        </a:gs>
                        <a:gs pos="74000">
                          <a:schemeClr val="accent5">
                            <a:lumMod val="45000"/>
                            <a:lumOff val="55000"/>
                          </a:schemeClr>
                        </a:gs>
                        <a:gs pos="83000">
                          <a:schemeClr val="accent5">
                            <a:lumMod val="45000"/>
                            <a:lumOff val="55000"/>
                          </a:schemeClr>
                        </a:gs>
                        <a:gs pos="100000">
                          <a:schemeClr val="accent5">
                            <a:lumMod val="30000"/>
                            <a:lumOff val="70000"/>
                          </a:schemeClr>
                        </a:gs>
                      </a:gsLst>
                      <a:path path="rect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98775386"/>
                  </a:ext>
                </a:extLst>
              </a:tr>
              <a:tr h="284399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No</a:t>
                      </a:r>
                    </a:p>
                  </a:txBody>
                  <a:tcPr marL="63132" marR="63132" marT="72010" marB="31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Sean 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Dyche</a:t>
                      </a:r>
                      <a:endParaRPr lang="en-US" sz="1200" cap="none" spc="0" dirty="0">
                        <a:solidFill>
                          <a:schemeClr val="tx1"/>
                        </a:solidFill>
                        <a:latin typeface="+mn-lt"/>
                        <a:ea typeface="Microsoft Himalaya" pitchFamily="2" charset="0"/>
                        <a:cs typeface="Microsoft Himalaya" pitchFamily="2" charset="0"/>
                      </a:endParaRP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Burnley FC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0.67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2017- Present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13697286"/>
                  </a:ext>
                </a:extLst>
              </a:tr>
              <a:tr h="350544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No</a:t>
                      </a:r>
                    </a:p>
                  </a:txBody>
                  <a:tcPr marL="63132" marR="63132" marT="72010" marB="31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Nunu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 </a:t>
                      </a:r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Espirito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 Santo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Wolverhampton Wonderers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0.65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2019- Present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17369588"/>
                  </a:ext>
                </a:extLst>
              </a:tr>
              <a:tr h="300404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No</a:t>
                      </a:r>
                    </a:p>
                  </a:txBody>
                  <a:tcPr marL="63132" marR="63132" marT="72010" marB="31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John Gregory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Aston Villa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0.48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1998- 2002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76258894"/>
                  </a:ext>
                </a:extLst>
              </a:tr>
              <a:tr h="636449"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No</a:t>
                      </a:r>
                    </a:p>
                  </a:txBody>
                  <a:tcPr marL="63132" marR="63132" marT="72010" marB="31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Sam Allardyce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Bolton, Newcastle, West Ham, Crystal Palace, Everton, Sunderland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0.27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1999- 2007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75715448"/>
                  </a:ext>
                </a:extLst>
              </a:tr>
              <a:tr h="3004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No</a:t>
                      </a:r>
                    </a:p>
                  </a:txBody>
                  <a:tcPr marL="63132" marR="63132" marT="72010" marB="3156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Martin O’ Neil 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Leicester, Aston Villa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0.03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  <a:latin typeface="+mn-lt"/>
                          <a:ea typeface="Microsoft Himalaya" pitchFamily="2" charset="0"/>
                          <a:cs typeface="Microsoft Himalaya" pitchFamily="2" charset="0"/>
                        </a:rPr>
                        <a:t>2006- 2010</a:t>
                      </a:r>
                    </a:p>
                  </a:txBody>
                  <a:tcPr marL="63132" marR="63132" marT="72010" marB="31567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6695219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E996E556-7410-1646-8500-7813A1D6E8C3}"/>
              </a:ext>
            </a:extLst>
          </p:cNvPr>
          <p:cNvSpPr/>
          <p:nvPr/>
        </p:nvSpPr>
        <p:spPr>
          <a:xfrm>
            <a:off x="263524" y="1441901"/>
            <a:ext cx="4483986" cy="25340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Managers were divided into Champions league (CL) and non-CL clubs to assess the impact of buying power on homophily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From Figure 4, five managers with high, medium and low homophily measures were chosen  from each strength category to analyse the impact on 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2FAFAB-4D22-A04B-BFAC-4838B3211D6E}"/>
              </a:ext>
            </a:extLst>
          </p:cNvPr>
          <p:cNvSpPr txBox="1"/>
          <p:nvPr/>
        </p:nvSpPr>
        <p:spPr>
          <a:xfrm>
            <a:off x="11110171" y="5313643"/>
            <a:ext cx="694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Figure: 5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B97C4D2-3449-804B-9759-C7AA2A99BCB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14188" t="16205" b="-642"/>
          <a:stretch/>
        </p:blipFill>
        <p:spPr>
          <a:xfrm>
            <a:off x="144778" y="4323987"/>
            <a:ext cx="2177860" cy="258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23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C1B2A2-599B-0248-8619-E6C025011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1" y="1441806"/>
            <a:ext cx="5274366" cy="1987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H</a:t>
            </a:r>
            <a: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ow does homophily relate to an entities Performance?</a:t>
            </a:r>
          </a:p>
        </p:txBody>
      </p:sp>
      <p:sp>
        <p:nvSpPr>
          <p:cNvPr id="15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Connections">
            <a:extLst>
              <a:ext uri="{FF2B5EF4-FFF2-40B4-BE49-F238E27FC236}">
                <a16:creationId xmlns:a16="http://schemas.microsoft.com/office/drawing/2014/main" id="{B6FCB854-1E44-4935-9DEF-41833ECF3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0179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9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17FFEE-2C7C-6142-B9CD-F1F67F4566A1}"/>
              </a:ext>
            </a:extLst>
          </p:cNvPr>
          <p:cNvSpPr/>
          <p:nvPr/>
        </p:nvSpPr>
        <p:spPr>
          <a:xfrm>
            <a:off x="6286500" y="-1"/>
            <a:ext cx="5905499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73B75-0EC6-E44D-BA66-D76745EE1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43" y="456048"/>
            <a:ext cx="4091344" cy="636705"/>
          </a:xfrm>
          <a:ln w="28575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latin typeface="Microsoft Himalaya" pitchFamily="2" charset="0"/>
                <a:ea typeface="Microsoft Himalaya" pitchFamily="2" charset="0"/>
                <a:cs typeface="Microsoft Himalaya" pitchFamily="2" charset="0"/>
              </a:rPr>
              <a:t>Comparison of CL Clubs</a:t>
            </a:r>
          </a:p>
        </p:txBody>
      </p:sp>
      <p:sp>
        <p:nvSpPr>
          <p:cNvPr id="126" name="Rectangle 10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02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04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5BF5B4-D7B5-3F45-A103-46ECF47ED166}"/>
              </a:ext>
            </a:extLst>
          </p:cNvPr>
          <p:cNvSpPr txBox="1"/>
          <p:nvPr/>
        </p:nvSpPr>
        <p:spPr>
          <a:xfrm>
            <a:off x="1371418" y="1242686"/>
            <a:ext cx="4713567" cy="9233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the median </a:t>
            </a:r>
            <a:r>
              <a:rPr lang="en-US" dirty="0" err="1"/>
              <a:t>ppg</a:t>
            </a:r>
            <a:r>
              <a:rPr lang="en-US" dirty="0"/>
              <a:t>, bar Klopp, managers with low homophily measures outperformed other managers.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25CEDF8-7B35-B547-B968-909C4E1D848C}"/>
              </a:ext>
            </a:extLst>
          </p:cNvPr>
          <p:cNvSpPr txBox="1"/>
          <p:nvPr/>
        </p:nvSpPr>
        <p:spPr>
          <a:xfrm>
            <a:off x="1811711" y="2510919"/>
            <a:ext cx="4349832" cy="397031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Figure 7 shows the median minutes played by new signings is less the more homophily the manager expresses.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Unai Emery’s signings that match only play 900 minutes on average which correlates with his low average </a:t>
            </a:r>
            <a:r>
              <a:rPr lang="en-US" dirty="0" err="1"/>
              <a:t>ppg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Although Pep Guardiola’s signings only played 600 minutes on average his avg </a:t>
            </a:r>
            <a:r>
              <a:rPr lang="en-US" dirty="0" err="1"/>
              <a:t>ppg</a:t>
            </a:r>
            <a:r>
              <a:rPr lang="en-US" dirty="0"/>
              <a:t> are still high.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is due to his buying power which allows for player signings that don’t perform (Figure 10).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A9601CE-52C6-1F43-8C33-D18591823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13415"/>
            <a:ext cx="1742909" cy="4144585"/>
          </a:xfrm>
          <a:prstGeom prst="rect">
            <a:avLst/>
          </a:prstGeom>
        </p:spPr>
      </p:pic>
      <p:pic>
        <p:nvPicPr>
          <p:cNvPr id="66" name="Picture 65" descr="Chart, box and whisker chart&#10;&#10;Description automatically generated">
            <a:extLst>
              <a:ext uri="{FF2B5EF4-FFF2-40B4-BE49-F238E27FC236}">
                <a16:creationId xmlns:a16="http://schemas.microsoft.com/office/drawing/2014/main" id="{7D5B28F4-947C-0C4B-AF55-BA395BF3B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182" y="75049"/>
            <a:ext cx="5560132" cy="311953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861D439D-3AEE-CE42-B7BA-E3F10762AB83}"/>
              </a:ext>
            </a:extLst>
          </p:cNvPr>
          <p:cNvSpPr txBox="1"/>
          <p:nvPr/>
        </p:nvSpPr>
        <p:spPr>
          <a:xfrm>
            <a:off x="11246949" y="2906079"/>
            <a:ext cx="694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Figure: 6</a:t>
            </a:r>
          </a:p>
        </p:txBody>
      </p:sp>
      <p:pic>
        <p:nvPicPr>
          <p:cNvPr id="69" name="Picture 68" descr="Chart&#10;&#10;Description automatically generated">
            <a:extLst>
              <a:ext uri="{FF2B5EF4-FFF2-40B4-BE49-F238E27FC236}">
                <a16:creationId xmlns:a16="http://schemas.microsoft.com/office/drawing/2014/main" id="{E7752B6D-A611-A942-82ED-324CD7F26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82" y="3269627"/>
            <a:ext cx="5560132" cy="35133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60BCFB71-6DC3-A043-AFB9-781A3DD363E7}"/>
              </a:ext>
            </a:extLst>
          </p:cNvPr>
          <p:cNvSpPr txBox="1"/>
          <p:nvPr/>
        </p:nvSpPr>
        <p:spPr>
          <a:xfrm>
            <a:off x="11324833" y="6514649"/>
            <a:ext cx="694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Figure: 7</a:t>
            </a:r>
          </a:p>
        </p:txBody>
      </p:sp>
    </p:spTree>
    <p:extLst>
      <p:ext uri="{BB962C8B-B14F-4D97-AF65-F5344CB8AC3E}">
        <p14:creationId xmlns:p14="http://schemas.microsoft.com/office/powerpoint/2010/main" val="3122871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918</Words>
  <Application>Microsoft Macintosh PowerPoint</Application>
  <PresentationFormat>Widescreen</PresentationFormat>
  <Paragraphs>208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Microsoft Himalaya</vt:lpstr>
      <vt:lpstr>Wingdings</vt:lpstr>
      <vt:lpstr>Office Theme</vt:lpstr>
      <vt:lpstr>Do dogs of the same breed play football together?</vt:lpstr>
      <vt:lpstr>Problem Statement</vt:lpstr>
      <vt:lpstr>Dataset Used</vt:lpstr>
      <vt:lpstr>To what extent is homophily present in the network dataset at hand?</vt:lpstr>
      <vt:lpstr>Simulation Results</vt:lpstr>
      <vt:lpstr>Periodical Homophily measures of each Premier League Club</vt:lpstr>
      <vt:lpstr>Managers to Analyze</vt:lpstr>
      <vt:lpstr>How does homophily relate to an entities Performance?</vt:lpstr>
      <vt:lpstr>Comparison of CL Clubs</vt:lpstr>
      <vt:lpstr>Comparison of Non- CL Clubs</vt:lpstr>
      <vt:lpstr>Position fee cleaned and homophily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dogs of the same breed play football together?</dc:title>
  <dc:creator>Ramez Hamade</dc:creator>
  <cp:lastModifiedBy>Ramez Hamade</cp:lastModifiedBy>
  <cp:revision>12</cp:revision>
  <dcterms:created xsi:type="dcterms:W3CDTF">2020-12-17T14:14:37Z</dcterms:created>
  <dcterms:modified xsi:type="dcterms:W3CDTF">2020-12-17T15:48:45Z</dcterms:modified>
</cp:coreProperties>
</file>